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8" r:id="rId20"/>
    <p:sldId id="274" r:id="rId21"/>
    <p:sldId id="275" r:id="rId22"/>
    <p:sldId id="279" r:id="rId23"/>
    <p:sldId id="280" r:id="rId24"/>
    <p:sldId id="281" r:id="rId25"/>
    <p:sldId id="276" r:id="rId26"/>
    <p:sldId id="277" r:id="rId2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797"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5A0A2-9980-4281-B48C-856D9E8ED04A}" type="datetimeFigureOut">
              <a:rPr lang="en-US" smtClean="0"/>
              <a:t>10/3/2021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E2F5DB-1F1D-4770-BDC7-25DB2D619415}" type="slidenum">
              <a:rPr lang="en-US" smtClean="0"/>
              <a:t>‹#›</a:t>
            </a:fld>
            <a:endParaRPr lang="en-US"/>
          </a:p>
        </p:txBody>
      </p:sp>
    </p:spTree>
    <p:extLst>
      <p:ext uri="{BB962C8B-B14F-4D97-AF65-F5344CB8AC3E}">
        <p14:creationId xmlns:p14="http://schemas.microsoft.com/office/powerpoint/2010/main" val="84071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E2F5DB-1F1D-4770-BDC7-25DB2D619415}" type="slidenum">
              <a:rPr lang="en-US" smtClean="0"/>
              <a:t>15</a:t>
            </a:fld>
            <a:endParaRPr lang="en-US"/>
          </a:p>
        </p:txBody>
      </p:sp>
    </p:spTree>
    <p:extLst>
      <p:ext uri="{BB962C8B-B14F-4D97-AF65-F5344CB8AC3E}">
        <p14:creationId xmlns:p14="http://schemas.microsoft.com/office/powerpoint/2010/main" val="1109157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latin typeface="Times New Roman" panose="02020603050405020304" pitchFamily="18" charset="0"/>
                <a:cs typeface="Times New Roman" panose="02020603050405020304" pitchFamily="18" charset="0"/>
              </a:rPr>
              <a:t>+Lưu file Để lưu file trong Emacs thì có 2 cú pháp: </a:t>
            </a:r>
          </a:p>
          <a:p>
            <a:r>
              <a:rPr lang="vi-VN" sz="1200">
                <a:latin typeface="Times New Roman" panose="02020603050405020304" pitchFamily="18" charset="0"/>
                <a:cs typeface="Times New Roman" panose="02020603050405020304" pitchFamily="18" charset="0"/>
              </a:rPr>
              <a:t>Ghi đè file hiện tại hoặc lưu file mới: Ctrl-x Ctrl-s </a:t>
            </a:r>
          </a:p>
          <a:p>
            <a:r>
              <a:rPr lang="vi-VN" sz="1200">
                <a:latin typeface="Times New Roman" panose="02020603050405020304" pitchFamily="18" charset="0"/>
                <a:cs typeface="Times New Roman" panose="02020603050405020304" pitchFamily="18" charset="0"/>
              </a:rPr>
              <a:t>Lưu bản sao: Ctrl-x Ctrl-w </a:t>
            </a:r>
          </a:p>
          <a:p>
            <a:r>
              <a:rPr lang="vi-VN" sz="1200">
                <a:latin typeface="Times New Roman" panose="02020603050405020304" pitchFamily="18" charset="0"/>
                <a:cs typeface="Times New Roman" panose="02020603050405020304" pitchFamily="18" charset="0"/>
              </a:rPr>
              <a:t>+ Mở một buffer mới: dùng tương tự cú pháp mở file Ctrl-x Ctrl-f</a:t>
            </a:r>
          </a:p>
          <a:p>
            <a:r>
              <a:rPr lang="vi-VN" sz="1200">
                <a:latin typeface="Times New Roman" panose="02020603050405020304" pitchFamily="18" charset="0"/>
                <a:cs typeface="Times New Roman" panose="02020603050405020304" pitchFamily="18" charset="0"/>
              </a:rPr>
              <a:t>+ Đóng buffer hiện tại: Ctrl-x 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Chuyển</a:t>
            </a:r>
            <a:r>
              <a:rPr lang="en-US" sz="1200" kern="1200">
                <a:solidFill>
                  <a:schemeClr val="tx1"/>
                </a:solidFill>
                <a:effectLst/>
                <a:latin typeface="+mn-lt"/>
                <a:ea typeface="+mn-ea"/>
                <a:cs typeface="+mn-cs"/>
              </a:rPr>
              <a:t> qua </a:t>
            </a:r>
            <a:r>
              <a:rPr lang="en-US" sz="1200" kern="1200" err="1">
                <a:solidFill>
                  <a:schemeClr val="tx1"/>
                </a:solidFill>
                <a:effectLst/>
                <a:latin typeface="+mn-lt"/>
                <a:ea typeface="+mn-ea"/>
                <a:cs typeface="+mn-cs"/>
              </a:rPr>
              <a:t>lại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giữa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buffer: Ctrl-x b </a:t>
            </a:r>
          </a:p>
          <a:p>
            <a:endParaRPr lang="en-US"/>
          </a:p>
        </p:txBody>
      </p:sp>
      <p:sp>
        <p:nvSpPr>
          <p:cNvPr id="4" name="Slide Number Placeholder 3"/>
          <p:cNvSpPr>
            <a:spLocks noGrp="1"/>
          </p:cNvSpPr>
          <p:nvPr>
            <p:ph type="sldNum" sz="quarter" idx="10"/>
          </p:nvPr>
        </p:nvSpPr>
        <p:spPr/>
        <p:txBody>
          <a:bodyPr/>
          <a:lstStyle/>
          <a:p>
            <a:fld id="{00E2F5DB-1F1D-4770-BDC7-25DB2D619415}" type="slidenum">
              <a:rPr lang="en-US" smtClean="0"/>
              <a:t>18</a:t>
            </a:fld>
            <a:endParaRPr lang="en-US"/>
          </a:p>
        </p:txBody>
      </p:sp>
    </p:spTree>
    <p:extLst>
      <p:ext uri="{BB962C8B-B14F-4D97-AF65-F5344CB8AC3E}">
        <p14:creationId xmlns:p14="http://schemas.microsoft.com/office/powerpoint/2010/main" val="963847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Chuyển</a:t>
            </a:r>
            <a:r>
              <a:rPr lang="en-US" sz="1200" kern="1200">
                <a:solidFill>
                  <a:schemeClr val="tx1"/>
                </a:solidFill>
                <a:effectLst/>
                <a:latin typeface="+mn-lt"/>
                <a:ea typeface="+mn-ea"/>
                <a:cs typeface="+mn-cs"/>
              </a:rPr>
              <a:t> qua </a:t>
            </a:r>
            <a:r>
              <a:rPr lang="en-US" sz="1200" kern="1200" err="1">
                <a:solidFill>
                  <a:schemeClr val="tx1"/>
                </a:solidFill>
                <a:effectLst/>
                <a:latin typeface="+mn-lt"/>
                <a:ea typeface="+mn-ea"/>
                <a:cs typeface="+mn-cs"/>
              </a:rPr>
              <a:t>lại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giữa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cửa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sổ</a:t>
            </a:r>
            <a:r>
              <a:rPr lang="en-US" sz="1200" kern="1200">
                <a:solidFill>
                  <a:schemeClr val="tx1"/>
                </a:solidFill>
                <a:effectLst/>
                <a:latin typeface="+mn-lt"/>
                <a:ea typeface="+mn-ea"/>
                <a:cs typeface="+mn-cs"/>
              </a:rPr>
              <a:t>: Ctrl-x o </a:t>
            </a:r>
          </a:p>
          <a:p>
            <a:endParaRPr lang="en-US"/>
          </a:p>
        </p:txBody>
      </p:sp>
      <p:sp>
        <p:nvSpPr>
          <p:cNvPr id="4" name="Slide Number Placeholder 3"/>
          <p:cNvSpPr>
            <a:spLocks noGrp="1"/>
          </p:cNvSpPr>
          <p:nvPr>
            <p:ph type="sldNum" sz="quarter" idx="10"/>
          </p:nvPr>
        </p:nvSpPr>
        <p:spPr/>
        <p:txBody>
          <a:bodyPr/>
          <a:lstStyle/>
          <a:p>
            <a:fld id="{00E2F5DB-1F1D-4770-BDC7-25DB2D619415}" type="slidenum">
              <a:rPr lang="en-US" smtClean="0"/>
              <a:t>19</a:t>
            </a:fld>
            <a:endParaRPr lang="en-US"/>
          </a:p>
        </p:txBody>
      </p:sp>
    </p:spTree>
    <p:extLst>
      <p:ext uri="{BB962C8B-B14F-4D97-AF65-F5344CB8AC3E}">
        <p14:creationId xmlns:p14="http://schemas.microsoft.com/office/powerpoint/2010/main" val="3389064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DF8C5CDB-1AEF-4522-8EAF-CE1F4E5D863E}" type="datetimeFigureOut">
              <a:rPr lang="ko-KR" altLang="en-US" smtClean="0"/>
              <a:t>2021-10-03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02555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DF8C5CDB-1AEF-4522-8EAF-CE1F4E5D863E}" type="datetimeFigureOut">
              <a:rPr lang="ko-KR" altLang="en-US" smtClean="0"/>
              <a:t>2021-10-03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11303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216"/>
            <a:ext cx="9144000" cy="857250"/>
          </a:xfrm>
        </p:spPr>
        <p:txBody>
          <a:bodyPr/>
          <a:lstStyle>
            <a:lvl1pPr algn="l">
              <a:defRPr/>
            </a:lvl1pPr>
          </a:lstStyle>
          <a:p>
            <a:r>
              <a:rPr lang="en-US" altLang="ko-KR" dirty="0"/>
              <a:t> Click to edit Master title style</a:t>
            </a:r>
            <a:endParaRPr lang="ko-KR" altLang="en-US" dirty="0"/>
          </a:p>
        </p:txBody>
      </p:sp>
      <p:sp>
        <p:nvSpPr>
          <p:cNvPr id="3" name="Content Placeholder 2"/>
          <p:cNvSpPr>
            <a:spLocks noGrp="1"/>
          </p:cNvSpPr>
          <p:nvPr>
            <p:ph idx="1"/>
          </p:nvPr>
        </p:nvSpPr>
        <p:spPr/>
        <p:txBody>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Date Placeholder 3"/>
          <p:cNvSpPr>
            <a:spLocks noGrp="1"/>
          </p:cNvSpPr>
          <p:nvPr>
            <p:ph type="dt" sz="half" idx="10"/>
          </p:nvPr>
        </p:nvSpPr>
        <p:spPr/>
        <p:txBody>
          <a:bodyPr/>
          <a:lstStyle/>
          <a:p>
            <a:fld id="{DF8C5CDB-1AEF-4522-8EAF-CE1F4E5D863E}" type="datetimeFigureOut">
              <a:rPr lang="ko-KR" altLang="en-US" smtClean="0"/>
              <a:t>2021-10-03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ltLang="ko-KR"/>
              <a:t>Click to edit Master title style</a:t>
            </a:r>
            <a:endParaRPr lang="ko-KR" alt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DF8C5CDB-1AEF-4522-8EAF-CE1F4E5D863E}" type="datetimeFigureOut">
              <a:rPr lang="ko-KR" altLang="en-US" smtClean="0"/>
              <a:t>2021-10-03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15980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DF8C5CDB-1AEF-4522-8EAF-CE1F4E5D863E}" type="datetimeFigureOut">
              <a:rPr lang="ko-KR" altLang="en-US" smtClean="0"/>
              <a:t>2021-10-03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275661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ltLang="ko-KR"/>
              <a:t>Click to edit Master title style</a:t>
            </a:r>
            <a:endParaRPr lang="ko-KR" alt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DF8C5CDB-1AEF-4522-8EAF-CE1F4E5D863E}" type="datetimeFigureOut">
              <a:rPr lang="ko-KR" altLang="en-US" smtClean="0"/>
              <a:t>2021-10-03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401785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DF8C5CDB-1AEF-4522-8EAF-CE1F4E5D863E}" type="datetimeFigureOut">
              <a:rPr lang="ko-KR" altLang="en-US" smtClean="0"/>
              <a:t>2021-10-03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217610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5CDB-1AEF-4522-8EAF-CE1F4E5D863E}" type="datetimeFigureOut">
              <a:rPr lang="ko-KR" altLang="en-US" smtClean="0"/>
              <a:t>2021-10-03</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83728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DF8C5CDB-1AEF-4522-8EAF-CE1F4E5D863E}" type="datetimeFigureOut">
              <a:rPr lang="ko-KR" altLang="en-US" smtClean="0"/>
              <a:t>2021-10-03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36700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DF8C5CDB-1AEF-4522-8EAF-CE1F4E5D863E}" type="datetimeFigureOut">
              <a:rPr lang="ko-KR" altLang="en-US" smtClean="0"/>
              <a:t>2021-10-03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7135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7216"/>
            <a:ext cx="6948264" cy="857250"/>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F8C5CDB-1AEF-4522-8EAF-CE1F4E5D863E}" type="datetimeFigureOut">
              <a:rPr lang="ko-KR" altLang="en-US" smtClean="0"/>
              <a:t>2021-10-03</a:t>
            </a:fld>
            <a:endParaRPr lang="ko-KR" alt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git.savannah.gnu.org/cgit/emacs.git" TargetMode="External"/><Relationship Id="rId7" Type="http://schemas.openxmlformats.org/officeDocument/2006/relationships/hyperlink" Target="https://github.com/drothlis/how-to-learn-emacs" TargetMode="External"/><Relationship Id="rId2" Type="http://schemas.openxmlformats.org/officeDocument/2006/relationships/hyperlink" Target="https://git.savannah.gnu.org/git/emacs.git" TargetMode="External"/><Relationship Id="rId1" Type="http://schemas.openxmlformats.org/officeDocument/2006/relationships/slideLayout" Target="../slideLayouts/slideLayout7.xml"/><Relationship Id="rId6" Type="http://schemas.openxmlformats.org/officeDocument/2006/relationships/hyperlink" Target="https://github.com/emacs-mirror/emacs" TargetMode="External"/><Relationship Id="rId5" Type="http://schemas.openxmlformats.org/officeDocument/2006/relationships/hyperlink" Target="https://git.savannah.gnu.org/git/emacs/org-mode.git" TargetMode="External"/><Relationship Id="rId4" Type="http://schemas.openxmlformats.org/officeDocument/2006/relationships/hyperlink" Target="http://git.savannah.gnu.org/cgit/emacs/org-mode.gi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616" y="627534"/>
            <a:ext cx="7036926" cy="4216539"/>
          </a:xfrm>
          <a:prstGeom prst="rect">
            <a:avLst/>
          </a:prstGeom>
          <a:noFill/>
        </p:spPr>
        <p:txBody>
          <a:bodyPr wrap="none" rtlCol="0">
            <a:spAutoFit/>
          </a:bodyPr>
          <a:lstStyle/>
          <a:p>
            <a:r>
              <a:rPr lang="en-US" sz="4400">
                <a:latin typeface="Times New Roman" panose="02020603050405020304" pitchFamily="18" charset="0"/>
                <a:cs typeface="Times New Roman" panose="02020603050405020304" pitchFamily="18" charset="0"/>
              </a:rPr>
              <a:t>TÌM HIỂU VỀ PHẦN MỀM  </a:t>
            </a:r>
          </a:p>
          <a:p>
            <a:r>
              <a:rPr lang="en-US" sz="4400">
                <a:latin typeface="Times New Roman" panose="02020603050405020304" pitchFamily="18" charset="0"/>
                <a:cs typeface="Times New Roman" panose="02020603050405020304" pitchFamily="18" charset="0"/>
              </a:rPr>
              <a:t>         GNU </a:t>
            </a:r>
            <a:r>
              <a:rPr lang="en-US" sz="4400" err="1">
                <a:latin typeface="Times New Roman" panose="02020603050405020304" pitchFamily="18" charset="0"/>
                <a:cs typeface="Times New Roman" panose="02020603050405020304" pitchFamily="18" charset="0"/>
              </a:rPr>
              <a:t>Emacs</a:t>
            </a:r>
            <a:endParaRPr lang="en-US" sz="4400">
              <a:latin typeface="Times New Roman" panose="02020603050405020304" pitchFamily="18" charset="0"/>
              <a:cs typeface="Times New Roman" panose="02020603050405020304" pitchFamily="18" charset="0"/>
            </a:endParaRPr>
          </a:p>
          <a:p>
            <a:endParaRPr lang="en-US"/>
          </a:p>
          <a:p>
            <a:endParaRPr lang="en-US"/>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Người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hướng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dẫn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Thầy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Đỗ</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Bảo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Sơn</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Thành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viên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nhóm</a:t>
            </a:r>
            <a:r>
              <a:rPr lang="en-US" sz="2400">
                <a:latin typeface="Times New Roman" panose="02020603050405020304" pitchFamily="18" charset="0"/>
                <a:cs typeface="Times New Roman" panose="02020603050405020304" pitchFamily="18" charset="0"/>
              </a:rPr>
              <a:t>: Phan </a:t>
            </a:r>
            <a:r>
              <a:rPr lang="en-US" sz="2400" err="1">
                <a:latin typeface="Times New Roman" panose="02020603050405020304" pitchFamily="18" charset="0"/>
                <a:cs typeface="Times New Roman" panose="02020603050405020304" pitchFamily="18" charset="0"/>
              </a:rPr>
              <a:t>Tường</a:t>
            </a:r>
            <a:r>
              <a:rPr lang="en-US" sz="2400">
                <a:latin typeface="Times New Roman" panose="02020603050405020304" pitchFamily="18" charset="0"/>
                <a:cs typeface="Times New Roman" panose="02020603050405020304" pitchFamily="18" charset="0"/>
              </a:rPr>
              <a:t> Minh</a:t>
            </a: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Bùi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Ngọc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Yến</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Nguyễn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Huy</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Phan </a:t>
            </a:r>
            <a:r>
              <a:rPr lang="en-US" sz="2400" err="1">
                <a:latin typeface="Times New Roman" panose="02020603050405020304" pitchFamily="18" charset="0"/>
                <a:cs typeface="Times New Roman" panose="02020603050405020304" pitchFamily="18" charset="0"/>
              </a:rPr>
              <a:t>Thị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Thúy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Quỳnh</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Nguyễn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Thơm</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3447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7744" y="987574"/>
            <a:ext cx="184731" cy="369332"/>
          </a:xfrm>
          <a:prstGeom prst="rect">
            <a:avLst/>
          </a:prstGeom>
          <a:noFill/>
        </p:spPr>
        <p:txBody>
          <a:bodyPr wrap="none" rtlCol="0">
            <a:spAutoFit/>
          </a:bodyPr>
          <a:lstStyle/>
          <a:p>
            <a:endParaRPr lang="en-US"/>
          </a:p>
        </p:txBody>
      </p:sp>
      <p:sp>
        <p:nvSpPr>
          <p:cNvPr id="3" name="TextBox 2"/>
          <p:cNvSpPr txBox="1"/>
          <p:nvPr/>
        </p:nvSpPr>
        <p:spPr>
          <a:xfrm>
            <a:off x="683568" y="496074"/>
            <a:ext cx="8064896" cy="4955203"/>
          </a:xfrm>
          <a:prstGeom prst="rect">
            <a:avLst/>
          </a:prstGeom>
          <a:noFill/>
        </p:spPr>
        <p:txBody>
          <a:bodyPr wrap="square" rtlCol="0">
            <a:spAutoFit/>
          </a:bodyPr>
          <a:lstStyle/>
          <a:p>
            <a:pPr algn="just"/>
            <a:r>
              <a:rPr lang="en-US" sz="2000">
                <a:latin typeface="Times New Roman" panose="02020603050405020304" pitchFamily="18" charset="0"/>
                <a:cs typeface="Times New Roman" panose="02020603050405020304" pitchFamily="18" charset="0"/>
              </a:rPr>
              <a:t>    - </a:t>
            </a:r>
            <a:r>
              <a:rPr lang="vi-VN" sz="2000">
                <a:latin typeface="Times New Roman" panose="02020603050405020304" pitchFamily="18" charset="0"/>
                <a:cs typeface="Times New Roman" panose="02020603050405020304" pitchFamily="18" charset="0"/>
              </a:rPr>
              <a:t>Mã elisp có thể được thực thi tương tác thông qua lệnh, có thể được liên kết với các lần nhấn phím hoặc được truy cập bằng tên; một số lệnh đánh giá mã Elisp tùy ý từ bộ đệm (ví dụ: vùng eval hoặc là eval-buffer).</a:t>
            </a:r>
            <a:endParaRPr lang="en-US" sz="2000">
              <a:latin typeface="Times New Roman" panose="02020603050405020304" pitchFamily="18" charset="0"/>
              <a:cs typeface="Times New Roman" panose="02020603050405020304" pitchFamily="18" charset="0"/>
            </a:endParaRPr>
          </a:p>
          <a:p>
            <a:pPr marL="342900" indent="-342900" algn="just">
              <a:buFontTx/>
              <a:buChar char="-"/>
            </a:pPr>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 </a:t>
            </a:r>
            <a:r>
              <a:rPr lang="vi-VN" sz="2000">
                <a:latin typeface="Times New Roman" panose="02020603050405020304" pitchFamily="18" charset="0"/>
                <a:cs typeface="Times New Roman" panose="02020603050405020304" pitchFamily="18" charset="0"/>
              </a:rPr>
              <a:t>Bộ đệm được hiển thị trong các cửa sổ, là các phần lát gạch của màn</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hình đầu cuối hoặc cửa sổ GUI (được gọi là khung theo điều khoản của Emacs; nhiều khung có thể). </a:t>
            </a:r>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a:t>
            </a:r>
          </a:p>
          <a:p>
            <a:pPr algn="just"/>
            <a:r>
              <a:rPr lang="en-US" sz="2000">
                <a:latin typeface="Times New Roman" panose="02020603050405020304" pitchFamily="18" charset="0"/>
                <a:cs typeface="Times New Roman" panose="02020603050405020304" pitchFamily="18" charset="0"/>
              </a:rPr>
              <a:t>    - </a:t>
            </a:r>
            <a:r>
              <a:rPr lang="vi-VN" sz="2000">
                <a:latin typeface="Times New Roman" panose="02020603050405020304" pitchFamily="18" charset="0"/>
                <a:cs typeface="Times New Roman" panose="02020603050405020304" pitchFamily="18" charset="0"/>
              </a:rPr>
              <a:t>Trừ khi được định cấu hình khác, các cửa sổ bao gồm thanh cuộn, số</a:t>
            </a:r>
            <a:endParaRPr lang="en-US" sz="2000">
              <a:latin typeface="Times New Roman" panose="02020603050405020304" pitchFamily="18" charset="0"/>
              <a:cs typeface="Times New Roman" panose="02020603050405020304" pitchFamily="18" charset="0"/>
            </a:endParaRPr>
          </a:p>
          <a:p>
            <a:pPr algn="just"/>
            <a:r>
              <a:rPr lang="vi-VN" sz="2000">
                <a:latin typeface="Times New Roman" panose="02020603050405020304" pitchFamily="18" charset="0"/>
                <a:cs typeface="Times New Roman" panose="02020603050405020304" pitchFamily="18" charset="0"/>
              </a:rPr>
              <a:t> dòng, </a:t>
            </a:r>
            <a:r>
              <a:rPr lang="en-US" sz="2000">
                <a:latin typeface="Times New Roman" panose="02020603050405020304" pitchFamily="18" charset="0"/>
                <a:cs typeface="Times New Roman" panose="02020603050405020304" pitchFamily="18" charset="0"/>
              </a:rPr>
              <a:t>d</a:t>
            </a:r>
            <a:r>
              <a:rPr lang="vi-VN" sz="2000">
                <a:latin typeface="Times New Roman" panose="02020603050405020304" pitchFamily="18" charset="0"/>
                <a:cs typeface="Times New Roman" panose="02020603050405020304" pitchFamily="18" charset="0"/>
              </a:rPr>
              <a:t>òng tiêu đề ở trên cùng (thường hiển thị tiêu đề bộ đệm hoặc tên tệp) và dòng chế độ ở dưới cùng (thường liệt kê các chế độ hoạt động và vị trí điểm của bộ đệm).</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a:t>
            </a:r>
          </a:p>
          <a:p>
            <a:r>
              <a:rPr lang="en-US" sz="2000">
                <a:latin typeface="Times New Roman" panose="02020603050405020304" pitchFamily="18" charset="0"/>
                <a:cs typeface="Times New Roman" panose="02020603050405020304" pitchFamily="18" charset="0"/>
              </a:rPr>
              <a:t>                                                                                                                          9</a:t>
            </a:r>
          </a:p>
          <a:p>
            <a:endParaRPr lang="vi-VN">
              <a:solidFill>
                <a:schemeClr val="bg1"/>
              </a:solidFill>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2832303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54925"/>
            <a:ext cx="8208912" cy="5447645"/>
          </a:xfrm>
          <a:prstGeom prst="rect">
            <a:avLst/>
          </a:prstGeom>
          <a:noFill/>
        </p:spPr>
        <p:txBody>
          <a:bodyPr wrap="square" rtlCol="0">
            <a:spAutoFit/>
          </a:bodyPr>
          <a:lstStyle/>
          <a:p>
            <a:r>
              <a:rPr lang="en-US" sz="2000" cap="all">
                <a:latin typeface="Times New Roman" panose="02020603050405020304" pitchFamily="18" charset="0"/>
                <a:cs typeface="Times New Roman" panose="02020603050405020304" pitchFamily="18" charset="0"/>
              </a:rPr>
              <a:t>iii. </a:t>
            </a:r>
            <a:r>
              <a:rPr lang="en-US" sz="2000" cap="all" err="1">
                <a:latin typeface="Times New Roman" panose="02020603050405020304" pitchFamily="18" charset="0"/>
                <a:cs typeface="Times New Roman" panose="02020603050405020304" pitchFamily="18" charset="0"/>
              </a:rPr>
              <a:t>Tải</a:t>
            </a:r>
            <a:r>
              <a:rPr lang="en-US" sz="2000" cap="all">
                <a:latin typeface="Times New Roman" panose="02020603050405020304" pitchFamily="18" charset="0"/>
                <a:cs typeface="Times New Roman" panose="02020603050405020304" pitchFamily="18" charset="0"/>
              </a:rPr>
              <a:t> </a:t>
            </a:r>
            <a:r>
              <a:rPr lang="en-US" sz="2000" cap="all" err="1">
                <a:latin typeface="Times New Roman" panose="02020603050405020304" pitchFamily="18" charset="0"/>
                <a:cs typeface="Times New Roman" panose="02020603050405020304" pitchFamily="18" charset="0"/>
              </a:rPr>
              <a:t>mã</a:t>
            </a:r>
            <a:r>
              <a:rPr lang="en-US" sz="2000" cap="all">
                <a:latin typeface="Times New Roman" panose="02020603050405020304" pitchFamily="18" charset="0"/>
                <a:cs typeface="Times New Roman" panose="02020603050405020304" pitchFamily="18" charset="0"/>
              </a:rPr>
              <a:t> </a:t>
            </a:r>
            <a:r>
              <a:rPr lang="en-US" sz="2000" cap="all" err="1">
                <a:latin typeface="Times New Roman" panose="02020603050405020304" pitchFamily="18" charset="0"/>
                <a:cs typeface="Times New Roman" panose="02020603050405020304" pitchFamily="18" charset="0"/>
              </a:rPr>
              <a:t>nguồn</a:t>
            </a:r>
            <a:r>
              <a:rPr lang="en-US" sz="2000" cap="all">
                <a:latin typeface="Times New Roman" panose="02020603050405020304" pitchFamily="18" charset="0"/>
                <a:cs typeface="Times New Roman" panose="02020603050405020304" pitchFamily="18" charset="0"/>
              </a:rPr>
              <a:t>, </a:t>
            </a:r>
            <a:r>
              <a:rPr lang="en-US" sz="2000" cap="all" err="1">
                <a:latin typeface="Times New Roman" panose="02020603050405020304" pitchFamily="18" charset="0"/>
                <a:cs typeface="Times New Roman" panose="02020603050405020304" pitchFamily="18" charset="0"/>
              </a:rPr>
              <a:t>cài</a:t>
            </a:r>
            <a:r>
              <a:rPr lang="en-US" sz="2000" cap="all">
                <a:latin typeface="Times New Roman" panose="02020603050405020304" pitchFamily="18" charset="0"/>
                <a:cs typeface="Times New Roman" panose="02020603050405020304" pitchFamily="18" charset="0"/>
              </a:rPr>
              <a:t> </a:t>
            </a:r>
            <a:r>
              <a:rPr lang="en-US" sz="2000" cap="all" err="1">
                <a:latin typeface="Times New Roman" panose="02020603050405020304" pitchFamily="18" charset="0"/>
                <a:cs typeface="Times New Roman" panose="02020603050405020304" pitchFamily="18" charset="0"/>
              </a:rPr>
              <a:t>đặt</a:t>
            </a:r>
            <a:r>
              <a:rPr lang="en-US" sz="2000" cap="all">
                <a:latin typeface="Times New Roman" panose="02020603050405020304" pitchFamily="18" charset="0"/>
                <a:cs typeface="Times New Roman" panose="02020603050405020304" pitchFamily="18" charset="0"/>
              </a:rPr>
              <a:t> </a:t>
            </a:r>
            <a:r>
              <a:rPr lang="en-US" sz="2000" cap="all" err="1">
                <a:latin typeface="Times New Roman" panose="02020603050405020304" pitchFamily="18" charset="0"/>
                <a:cs typeface="Times New Roman" panose="02020603050405020304" pitchFamily="18" charset="0"/>
              </a:rPr>
              <a:t>và</a:t>
            </a:r>
            <a:r>
              <a:rPr lang="en-US" sz="2000" cap="all">
                <a:latin typeface="Times New Roman" panose="02020603050405020304" pitchFamily="18" charset="0"/>
                <a:cs typeface="Times New Roman" panose="02020603050405020304" pitchFamily="18" charset="0"/>
              </a:rPr>
              <a:t> </a:t>
            </a:r>
            <a:r>
              <a:rPr lang="en-US" sz="2000" cap="all" err="1">
                <a:latin typeface="Times New Roman" panose="02020603050405020304" pitchFamily="18" charset="0"/>
                <a:cs typeface="Times New Roman" panose="02020603050405020304" pitchFamily="18" charset="0"/>
              </a:rPr>
              <a:t>sử</a:t>
            </a:r>
            <a:r>
              <a:rPr lang="en-US" sz="2000" cap="all">
                <a:latin typeface="Times New Roman" panose="02020603050405020304" pitchFamily="18" charset="0"/>
                <a:cs typeface="Times New Roman" panose="02020603050405020304" pitchFamily="18" charset="0"/>
              </a:rPr>
              <a:t> </a:t>
            </a:r>
            <a:r>
              <a:rPr lang="en-US" sz="2000" cap="all" err="1">
                <a:latin typeface="Times New Roman" panose="02020603050405020304" pitchFamily="18" charset="0"/>
                <a:cs typeface="Times New Roman" panose="02020603050405020304" pitchFamily="18" charset="0"/>
              </a:rPr>
              <a:t>dụng</a:t>
            </a:r>
            <a:r>
              <a:rPr lang="en-US" sz="2000" cap="all">
                <a:latin typeface="Times New Roman" panose="02020603050405020304" pitchFamily="18" charset="0"/>
                <a:cs typeface="Times New Roman" panose="02020603050405020304" pitchFamily="18" charset="0"/>
              </a:rPr>
              <a:t> </a:t>
            </a:r>
            <a:r>
              <a:rPr lang="en-US" sz="2000" cap="all" err="1">
                <a:latin typeface="Times New Roman" panose="02020603050405020304" pitchFamily="18" charset="0"/>
                <a:cs typeface="Times New Roman" panose="02020603050405020304" pitchFamily="18" charset="0"/>
              </a:rPr>
              <a:t>Emacs</a:t>
            </a:r>
            <a:r>
              <a:rPr lang="en-US" sz="2000" cap="all">
                <a:latin typeface="Times New Roman" panose="02020603050405020304" pitchFamily="18" charset="0"/>
                <a:cs typeface="Times New Roman" panose="02020603050405020304" pitchFamily="18" charset="0"/>
              </a:rPr>
              <a:t> </a:t>
            </a:r>
            <a:r>
              <a:rPr lang="en-US" sz="2000" cap="all" err="1">
                <a:latin typeface="Times New Roman" panose="02020603050405020304" pitchFamily="18" charset="0"/>
                <a:cs typeface="Times New Roman" panose="02020603050405020304" pitchFamily="18" charset="0"/>
              </a:rPr>
              <a:t>trên</a:t>
            </a:r>
            <a:r>
              <a:rPr lang="en-US" sz="2000" cap="all">
                <a:latin typeface="Times New Roman" panose="02020603050405020304" pitchFamily="18" charset="0"/>
                <a:cs typeface="Times New Roman" panose="02020603050405020304" pitchFamily="18" charset="0"/>
              </a:rPr>
              <a:t> Linux</a:t>
            </a:r>
            <a:endParaRPr lang="en-US" altLang="en-US" sz="2000">
              <a:solidFill>
                <a:srgbClr val="000000"/>
              </a:solidFill>
              <a:latin typeface="Times New Roman" panose="02020603050405020304" pitchFamily="18" charset="0"/>
              <a:ea typeface="等线 Light"/>
              <a:cs typeface="Times New Roman" panose="02020603050405020304" pitchFamily="18" charset="0"/>
            </a:endParaRPr>
          </a:p>
          <a:p>
            <a:r>
              <a:rPr lang="en-US" altLang="en-US" sz="2000">
                <a:solidFill>
                  <a:srgbClr val="000000"/>
                </a:solidFill>
                <a:latin typeface="Times New Roman" panose="02020603050405020304" pitchFamily="18" charset="0"/>
                <a:ea typeface="等线 Light"/>
                <a:cs typeface="Times New Roman" panose="02020603050405020304" pitchFamily="18" charset="0"/>
              </a:rPr>
              <a:t>1. </a:t>
            </a:r>
            <a:r>
              <a:rPr lang="en-US" altLang="en-US" sz="2000" err="1">
                <a:solidFill>
                  <a:srgbClr val="000000"/>
                </a:solidFill>
                <a:latin typeface="Times New Roman" panose="02020603050405020304" pitchFamily="18" charset="0"/>
                <a:ea typeface="等线 Light"/>
                <a:cs typeface="Times New Roman" panose="02020603050405020304" pitchFamily="18" charset="0"/>
              </a:rPr>
              <a:t>Cài</a:t>
            </a:r>
            <a:r>
              <a:rPr lang="en-US" altLang="en-US" sz="2000">
                <a:solidFill>
                  <a:srgbClr val="000000"/>
                </a:solidFill>
                <a:latin typeface="Times New Roman" panose="02020603050405020304" pitchFamily="18" charset="0"/>
                <a:ea typeface="等线 Light"/>
                <a:cs typeface="Times New Roman" panose="02020603050405020304" pitchFamily="18" charset="0"/>
              </a:rPr>
              <a:t> </a:t>
            </a:r>
            <a:r>
              <a:rPr lang="en-US" altLang="en-US" sz="2000" err="1">
                <a:solidFill>
                  <a:srgbClr val="000000"/>
                </a:solidFill>
                <a:latin typeface="Times New Roman" panose="02020603050405020304" pitchFamily="18" charset="0"/>
                <a:ea typeface="等线 Light"/>
                <a:cs typeface="Times New Roman" panose="02020603050405020304" pitchFamily="18" charset="0"/>
              </a:rPr>
              <a:t>đặt</a:t>
            </a:r>
            <a:r>
              <a:rPr lang="en-US" altLang="en-US" sz="2000">
                <a:solidFill>
                  <a:srgbClr val="000000"/>
                </a:solidFill>
                <a:latin typeface="Times New Roman" panose="02020603050405020304" pitchFamily="18" charset="0"/>
                <a:ea typeface="等线 Light"/>
                <a:cs typeface="Times New Roman" panose="02020603050405020304" pitchFamily="18" charset="0"/>
              </a:rPr>
              <a:t> GNU </a:t>
            </a:r>
            <a:r>
              <a:rPr lang="en-US" altLang="en-US" sz="2000" err="1">
                <a:solidFill>
                  <a:srgbClr val="000000"/>
                </a:solidFill>
                <a:latin typeface="Times New Roman" panose="02020603050405020304" pitchFamily="18" charset="0"/>
                <a:ea typeface="等线 Light"/>
                <a:cs typeface="Times New Roman" panose="02020603050405020304" pitchFamily="18" charset="0"/>
              </a:rPr>
              <a:t>emacs</a:t>
            </a:r>
            <a:r>
              <a:rPr lang="en-US" altLang="en-US" sz="2000">
                <a:solidFill>
                  <a:srgbClr val="000000"/>
                </a:solidFill>
                <a:latin typeface="Times New Roman" panose="02020603050405020304" pitchFamily="18" charset="0"/>
                <a:ea typeface="等线 Light"/>
                <a:cs typeface="Times New Roman" panose="02020603050405020304" pitchFamily="18" charset="0"/>
              </a:rPr>
              <a:t> </a:t>
            </a:r>
            <a:r>
              <a:rPr lang="en-US" altLang="en-US" sz="2000" err="1">
                <a:solidFill>
                  <a:srgbClr val="000000"/>
                </a:solidFill>
                <a:latin typeface="Times New Roman" panose="02020603050405020304" pitchFamily="18" charset="0"/>
                <a:ea typeface="等线 Light"/>
                <a:cs typeface="Times New Roman" panose="02020603050405020304" pitchFamily="18" charset="0"/>
              </a:rPr>
              <a:t>trên</a:t>
            </a:r>
            <a:r>
              <a:rPr lang="en-US" altLang="en-US" sz="2000">
                <a:solidFill>
                  <a:srgbClr val="000000"/>
                </a:solidFill>
                <a:latin typeface="Times New Roman" panose="02020603050405020304" pitchFamily="18" charset="0"/>
                <a:ea typeface="等线 Light"/>
                <a:cs typeface="Times New Roman" panose="02020603050405020304" pitchFamily="18" charset="0"/>
              </a:rPr>
              <a:t> Ubuntu</a:t>
            </a:r>
          </a:p>
          <a:p>
            <a:r>
              <a:rPr lang="en-US" altLang="en-US" sz="2000">
                <a:solidFill>
                  <a:srgbClr val="000000"/>
                </a:solidFill>
                <a:latin typeface="Times New Roman" panose="02020603050405020304" pitchFamily="18" charset="0"/>
                <a:ea typeface="等线"/>
                <a:cs typeface="Times New Roman" panose="02020603050405020304" pitchFamily="18" charset="0"/>
              </a:rPr>
              <a:t>          </a:t>
            </a:r>
            <a:r>
              <a:rPr lang="en-US" altLang="en-US" sz="2000" err="1">
                <a:solidFill>
                  <a:srgbClr val="000000"/>
                </a:solidFill>
                <a:latin typeface="Times New Roman" panose="02020603050405020304" pitchFamily="18" charset="0"/>
                <a:ea typeface="等线"/>
                <a:cs typeface="Times New Roman" panose="02020603050405020304" pitchFamily="18" charset="0"/>
              </a:rPr>
              <a:t>Trên</a:t>
            </a:r>
            <a:r>
              <a:rPr lang="en-US" altLang="en-US" sz="2000">
                <a:solidFill>
                  <a:srgbClr val="000000"/>
                </a:solidFill>
                <a:latin typeface="Times New Roman" panose="02020603050405020304" pitchFamily="18" charset="0"/>
                <a:ea typeface="等线"/>
                <a:cs typeface="Times New Roman" panose="02020603050405020304" pitchFamily="18" charset="0"/>
              </a:rPr>
              <a:t> Ubuntu, </a:t>
            </a:r>
            <a:r>
              <a:rPr lang="en-US" altLang="en-US" sz="2000" err="1">
                <a:solidFill>
                  <a:srgbClr val="000000"/>
                </a:solidFill>
                <a:latin typeface="Times New Roman" panose="02020603050405020304" pitchFamily="18" charset="0"/>
                <a:ea typeface="等线"/>
                <a:cs typeface="Times New Roman" panose="02020603050405020304" pitchFamily="18" charset="0"/>
              </a:rPr>
              <a:t>bạn</a:t>
            </a:r>
            <a:r>
              <a:rPr lang="en-US" altLang="en-US" sz="2000">
                <a:solidFill>
                  <a:srgbClr val="000000"/>
                </a:solidFill>
                <a:latin typeface="Times New Roman" panose="02020603050405020304" pitchFamily="18" charset="0"/>
                <a:ea typeface="等线"/>
                <a:cs typeface="Times New Roman" panose="02020603050405020304" pitchFamily="18" charset="0"/>
              </a:rPr>
              <a:t> </a:t>
            </a:r>
            <a:r>
              <a:rPr lang="en-US" altLang="en-US" sz="2000" err="1">
                <a:solidFill>
                  <a:srgbClr val="000000"/>
                </a:solidFill>
                <a:latin typeface="Times New Roman" panose="02020603050405020304" pitchFamily="18" charset="0"/>
                <a:ea typeface="等线"/>
                <a:cs typeface="Times New Roman" panose="02020603050405020304" pitchFamily="18" charset="0"/>
              </a:rPr>
              <a:t>có</a:t>
            </a:r>
            <a:r>
              <a:rPr lang="en-US" altLang="en-US" sz="2000">
                <a:solidFill>
                  <a:srgbClr val="000000"/>
                </a:solidFill>
                <a:latin typeface="Times New Roman" panose="02020603050405020304" pitchFamily="18" charset="0"/>
                <a:ea typeface="等线"/>
                <a:cs typeface="Times New Roman" panose="02020603050405020304" pitchFamily="18" charset="0"/>
              </a:rPr>
              <a:t> </a:t>
            </a:r>
            <a:r>
              <a:rPr lang="en-US" altLang="en-US" sz="2000" err="1">
                <a:solidFill>
                  <a:srgbClr val="000000"/>
                </a:solidFill>
                <a:latin typeface="Times New Roman" panose="02020603050405020304" pitchFamily="18" charset="0"/>
                <a:ea typeface="等线"/>
                <a:cs typeface="Times New Roman" panose="02020603050405020304" pitchFamily="18" charset="0"/>
              </a:rPr>
              <a:t>thể</a:t>
            </a:r>
            <a:r>
              <a:rPr lang="en-US" altLang="en-US" sz="2000">
                <a:solidFill>
                  <a:srgbClr val="000000"/>
                </a:solidFill>
                <a:latin typeface="Times New Roman" panose="02020603050405020304" pitchFamily="18" charset="0"/>
                <a:ea typeface="等线"/>
                <a:cs typeface="Times New Roman" panose="02020603050405020304" pitchFamily="18" charset="0"/>
              </a:rPr>
              <a:t> </a:t>
            </a:r>
            <a:r>
              <a:rPr lang="en-US" altLang="en-US" sz="2000" err="1">
                <a:solidFill>
                  <a:srgbClr val="000000"/>
                </a:solidFill>
                <a:latin typeface="Times New Roman" panose="02020603050405020304" pitchFamily="18" charset="0"/>
                <a:ea typeface="等线"/>
                <a:cs typeface="Times New Roman" panose="02020603050405020304" pitchFamily="18" charset="0"/>
              </a:rPr>
              <a:t>cài</a:t>
            </a:r>
            <a:r>
              <a:rPr lang="en-US" altLang="en-US" sz="2000">
                <a:solidFill>
                  <a:srgbClr val="000000"/>
                </a:solidFill>
                <a:latin typeface="Times New Roman" panose="02020603050405020304" pitchFamily="18" charset="0"/>
                <a:ea typeface="等线"/>
                <a:cs typeface="Times New Roman" panose="02020603050405020304" pitchFamily="18" charset="0"/>
              </a:rPr>
              <a:t> </a:t>
            </a:r>
            <a:r>
              <a:rPr lang="en-US" altLang="en-US" sz="2000" err="1">
                <a:solidFill>
                  <a:srgbClr val="000000"/>
                </a:solidFill>
                <a:latin typeface="Times New Roman" panose="02020603050405020304" pitchFamily="18" charset="0"/>
                <a:ea typeface="等线"/>
                <a:cs typeface="Times New Roman" panose="02020603050405020304" pitchFamily="18" charset="0"/>
              </a:rPr>
              <a:t>đặt</a:t>
            </a:r>
            <a:r>
              <a:rPr lang="en-US" altLang="en-US" sz="2000">
                <a:solidFill>
                  <a:srgbClr val="000000"/>
                </a:solidFill>
                <a:latin typeface="Times New Roman" panose="02020603050405020304" pitchFamily="18" charset="0"/>
                <a:ea typeface="等线"/>
                <a:cs typeface="Times New Roman" panose="02020603050405020304" pitchFamily="18" charset="0"/>
              </a:rPr>
              <a:t> </a:t>
            </a:r>
            <a:r>
              <a:rPr lang="en-US" altLang="en-US" sz="2000" err="1">
                <a:solidFill>
                  <a:srgbClr val="000000"/>
                </a:solidFill>
                <a:latin typeface="Times New Roman" panose="02020603050405020304" pitchFamily="18" charset="0"/>
                <a:ea typeface="等线"/>
                <a:cs typeface="Times New Roman" panose="02020603050405020304" pitchFamily="18" charset="0"/>
              </a:rPr>
              <a:t>bằng</a:t>
            </a:r>
            <a:r>
              <a:rPr lang="en-US" altLang="en-US" sz="2000">
                <a:solidFill>
                  <a:srgbClr val="000000"/>
                </a:solidFill>
                <a:latin typeface="Times New Roman" panose="02020603050405020304" pitchFamily="18" charset="0"/>
                <a:ea typeface="等线"/>
                <a:cs typeface="Times New Roman" panose="02020603050405020304" pitchFamily="18" charset="0"/>
              </a:rPr>
              <a:t> </a:t>
            </a:r>
            <a:r>
              <a:rPr lang="en-US" altLang="en-US" sz="2000" err="1">
                <a:solidFill>
                  <a:srgbClr val="000000"/>
                </a:solidFill>
                <a:latin typeface="Times New Roman" panose="02020603050405020304" pitchFamily="18" charset="0"/>
                <a:ea typeface="等线"/>
                <a:cs typeface="Times New Roman" panose="02020603050405020304" pitchFamily="18" charset="0"/>
              </a:rPr>
              <a:t>lệnh</a:t>
            </a:r>
            <a:r>
              <a:rPr lang="en-US" altLang="en-US" sz="2000">
                <a:solidFill>
                  <a:srgbClr val="000000"/>
                </a:solidFill>
                <a:latin typeface="Times New Roman" panose="02020603050405020304" pitchFamily="18" charset="0"/>
                <a:ea typeface="等线"/>
                <a:cs typeface="Times New Roman" panose="02020603050405020304" pitchFamily="18" charset="0"/>
              </a:rPr>
              <a:t> </a:t>
            </a:r>
            <a:r>
              <a:rPr lang="en-US" altLang="en-US" sz="2000" err="1">
                <a:solidFill>
                  <a:srgbClr val="000000"/>
                </a:solidFill>
                <a:latin typeface="Times New Roman" panose="02020603050405020304" pitchFamily="18" charset="0"/>
                <a:ea typeface="等线"/>
                <a:cs typeface="Times New Roman" panose="02020603050405020304" pitchFamily="18" charset="0"/>
              </a:rPr>
              <a:t>sau</a:t>
            </a:r>
            <a:r>
              <a:rPr lang="en-US" altLang="en-US" sz="2000">
                <a:solidFill>
                  <a:srgbClr val="000000"/>
                </a:solidFill>
                <a:latin typeface="Times New Roman" panose="02020603050405020304" pitchFamily="18" charset="0"/>
                <a:ea typeface="等线"/>
                <a:cs typeface="Times New Roman" panose="02020603050405020304" pitchFamily="18" charset="0"/>
              </a:rPr>
              <a:t>:$ </a:t>
            </a:r>
            <a:r>
              <a:rPr lang="en-US" altLang="en-US" sz="2000" err="1">
                <a:solidFill>
                  <a:srgbClr val="000000"/>
                </a:solidFill>
                <a:latin typeface="Times New Roman" panose="02020603050405020304" pitchFamily="18" charset="0"/>
                <a:ea typeface="等线"/>
                <a:cs typeface="Times New Roman" panose="02020603050405020304" pitchFamily="18" charset="0"/>
              </a:rPr>
              <a:t>sudo</a:t>
            </a:r>
            <a:r>
              <a:rPr lang="en-US" altLang="en-US" sz="2000">
                <a:solidFill>
                  <a:srgbClr val="000000"/>
                </a:solidFill>
                <a:latin typeface="Times New Roman" panose="02020603050405020304" pitchFamily="18" charset="0"/>
                <a:ea typeface="等线"/>
                <a:cs typeface="Times New Roman" panose="02020603050405020304" pitchFamily="18" charset="0"/>
              </a:rPr>
              <a:t> apt install </a:t>
            </a:r>
            <a:r>
              <a:rPr lang="en-US" altLang="en-US" sz="2000" err="1">
                <a:solidFill>
                  <a:srgbClr val="000000"/>
                </a:solidFill>
                <a:latin typeface="Times New Roman" panose="02020603050405020304" pitchFamily="18" charset="0"/>
                <a:ea typeface="等线"/>
                <a:cs typeface="Times New Roman" panose="02020603050405020304" pitchFamily="18" charset="0"/>
              </a:rPr>
              <a:t>emacs</a:t>
            </a:r>
            <a:endParaRPr lang="en-US" altLang="en-US" sz="2000">
              <a:latin typeface="Times New Roman" panose="02020603050405020304" pitchFamily="18" charset="0"/>
              <a:cs typeface="Times New Roman" panose="02020603050405020304" pitchFamily="18" charset="0"/>
            </a:endParaRPr>
          </a:p>
          <a:p>
            <a:pPr lvl="0" indent="457200" eaLnBrk="0" fontAlgn="base" latinLnBrk="0" hangingPunct="0">
              <a:spcBef>
                <a:spcPct val="0"/>
              </a:spcBef>
              <a:spcAft>
                <a:spcPct val="0"/>
              </a:spcAft>
            </a:pPr>
            <a:r>
              <a:rPr lang="en-US" altLang="en-US" sz="2000">
                <a:latin typeface="Times New Roman" panose="02020603050405020304" pitchFamily="18" charset="0"/>
                <a:ea typeface="等线"/>
                <a:cs typeface="Times New Roman" panose="02020603050405020304" pitchFamily="18" charset="0"/>
              </a:rPr>
              <a:t>  </a:t>
            </a:r>
          </a:p>
          <a:p>
            <a:pPr indent="457200" eaLnBrk="0" fontAlgn="base" latinLnBrk="0" hangingPunct="0">
              <a:spcBef>
                <a:spcPct val="0"/>
              </a:spcBef>
              <a:spcAft>
                <a:spcPct val="0"/>
              </a:spcAft>
            </a:pPr>
            <a:r>
              <a:rPr lang="en-US" altLang="en-US" sz="2000">
                <a:latin typeface="Times New Roman" panose="02020603050405020304" pitchFamily="18" charset="0"/>
                <a:ea typeface="等线"/>
                <a:cs typeface="Times New Roman" panose="02020603050405020304" pitchFamily="18" charset="0"/>
              </a:rPr>
              <a:t>                                                                                                 </a:t>
            </a:r>
          </a:p>
          <a:p>
            <a:pPr indent="457200" eaLnBrk="0" fontAlgn="base" latinLnBrk="0" hangingPunct="0">
              <a:spcBef>
                <a:spcPct val="0"/>
              </a:spcBef>
              <a:spcAft>
                <a:spcPct val="0"/>
              </a:spcAft>
            </a:pPr>
            <a:r>
              <a:rPr lang="en-US" altLang="en-US" sz="2000">
                <a:latin typeface="Times New Roman" panose="02020603050405020304" pitchFamily="18" charset="0"/>
                <a:ea typeface="等线"/>
                <a:cs typeface="Times New Roman" panose="02020603050405020304" pitchFamily="18" charset="0"/>
              </a:rPr>
              <a:t>                                                                                                </a:t>
            </a:r>
            <a:r>
              <a:rPr lang="en-US" altLang="en-US" sz="2000" err="1">
                <a:latin typeface="Times New Roman" panose="02020603050405020304" pitchFamily="18" charset="0"/>
                <a:ea typeface="等线"/>
                <a:cs typeface="Times New Roman" panose="02020603050405020304" pitchFamily="18" charset="0"/>
              </a:rPr>
              <a:t>Lệnh</a:t>
            </a:r>
            <a:r>
              <a:rPr lang="en-US" altLang="en-US" sz="2000">
                <a:latin typeface="Times New Roman" panose="02020603050405020304" pitchFamily="18" charset="0"/>
                <a:ea typeface="等线"/>
                <a:cs typeface="Times New Roman" panose="02020603050405020304" pitchFamily="18" charset="0"/>
              </a:rPr>
              <a:t> </a:t>
            </a:r>
            <a:r>
              <a:rPr lang="en-US" altLang="en-US" sz="2000" err="1">
                <a:latin typeface="Times New Roman" panose="02020603050405020304" pitchFamily="18" charset="0"/>
                <a:ea typeface="等线"/>
                <a:cs typeface="Times New Roman" panose="02020603050405020304" pitchFamily="18" charset="0"/>
              </a:rPr>
              <a:t>cài</a:t>
            </a:r>
            <a:r>
              <a:rPr lang="en-US" altLang="en-US" sz="2000">
                <a:latin typeface="Times New Roman" panose="02020603050405020304" pitchFamily="18" charset="0"/>
                <a:ea typeface="等线"/>
                <a:cs typeface="Times New Roman" panose="02020603050405020304" pitchFamily="18" charset="0"/>
              </a:rPr>
              <a:t> </a:t>
            </a:r>
            <a:r>
              <a:rPr lang="en-US" altLang="en-US" sz="2000" err="1">
                <a:latin typeface="Times New Roman" panose="02020603050405020304" pitchFamily="18" charset="0"/>
                <a:ea typeface="等线"/>
                <a:cs typeface="Times New Roman" panose="02020603050405020304" pitchFamily="18" charset="0"/>
              </a:rPr>
              <a:t>đặt</a:t>
            </a:r>
            <a:endParaRPr lang="en-US" altLang="en-US" sz="2000">
              <a:latin typeface="Times New Roman" panose="02020603050405020304" pitchFamily="18" charset="0"/>
              <a:ea typeface="等线"/>
              <a:cs typeface="Times New Roman" panose="02020603050405020304" pitchFamily="18" charset="0"/>
            </a:endParaRPr>
          </a:p>
          <a:p>
            <a:pPr indent="457200" eaLnBrk="0" fontAlgn="base" latinLnBrk="0" hangingPunct="0">
              <a:spcBef>
                <a:spcPct val="0"/>
              </a:spcBef>
              <a:spcAft>
                <a:spcPct val="0"/>
              </a:spcAft>
            </a:pPr>
            <a:r>
              <a:rPr lang="en-US" altLang="en-US" sz="2000">
                <a:latin typeface="Times New Roman" panose="02020603050405020304" pitchFamily="18" charset="0"/>
                <a:ea typeface="等线"/>
                <a:cs typeface="Times New Roman" panose="02020603050405020304" pitchFamily="18" charset="0"/>
              </a:rPr>
              <a:t>                                                                                                     </a:t>
            </a:r>
            <a:r>
              <a:rPr lang="en-US" altLang="en-US" sz="2000" err="1">
                <a:latin typeface="Times New Roman" panose="02020603050405020304" pitchFamily="18" charset="0"/>
                <a:ea typeface="等线"/>
                <a:cs typeface="Times New Roman" panose="02020603050405020304" pitchFamily="18" charset="0"/>
              </a:rPr>
              <a:t>emacs</a:t>
            </a:r>
            <a:endParaRPr lang="en-US" altLang="en-US" sz="2000">
              <a:latin typeface="Times New Roman" panose="02020603050405020304" pitchFamily="18" charset="0"/>
              <a:cs typeface="Times New Roman" panose="02020603050405020304" pitchFamily="18" charset="0"/>
            </a:endParaRPr>
          </a:p>
          <a:p>
            <a:pPr lvl="0" indent="457200" eaLnBrk="0" fontAlgn="base" latinLnBrk="0" hangingPunct="0">
              <a:spcBef>
                <a:spcPct val="0"/>
              </a:spcBef>
              <a:spcAft>
                <a:spcPct val="0"/>
              </a:spcAft>
            </a:pPr>
            <a:endParaRPr lang="en-US" altLang="en-US" sz="2000">
              <a:latin typeface="Times New Roman" panose="02020603050405020304" pitchFamily="18" charset="0"/>
              <a:ea typeface="等线"/>
              <a:cs typeface="Times New Roman" panose="02020603050405020304" pitchFamily="18" charset="0"/>
            </a:endParaRPr>
          </a:p>
          <a:p>
            <a:pPr lvl="0" indent="457200" eaLnBrk="0" fontAlgn="base" latinLnBrk="0" hangingPunct="0">
              <a:spcBef>
                <a:spcPct val="0"/>
              </a:spcBef>
              <a:spcAft>
                <a:spcPct val="0"/>
              </a:spcAft>
            </a:pPr>
            <a:endParaRPr lang="en-US" altLang="en-US" sz="2000">
              <a:latin typeface="Times New Roman" panose="02020603050405020304" pitchFamily="18" charset="0"/>
              <a:ea typeface="等线"/>
              <a:cs typeface="Times New Roman" panose="02020603050405020304" pitchFamily="18" charset="0"/>
            </a:endParaRPr>
          </a:p>
          <a:p>
            <a:pPr lvl="0" indent="457200" eaLnBrk="0" fontAlgn="base" latinLnBrk="0" hangingPunct="0">
              <a:spcBef>
                <a:spcPct val="0"/>
              </a:spcBef>
              <a:spcAft>
                <a:spcPct val="0"/>
              </a:spcAft>
            </a:pPr>
            <a:r>
              <a:rPr lang="en-US" altLang="en-US" sz="2000">
                <a:latin typeface="Times New Roman" panose="02020603050405020304" pitchFamily="18" charset="0"/>
                <a:ea typeface="等线"/>
                <a:cs typeface="Times New Roman" panose="02020603050405020304" pitchFamily="18" charset="0"/>
              </a:rPr>
              <a:t>                                                                                                </a:t>
            </a:r>
          </a:p>
          <a:p>
            <a:pPr lvl="0" indent="457200" eaLnBrk="0" fontAlgn="base" latinLnBrk="0" hangingPunct="0">
              <a:spcBef>
                <a:spcPct val="0"/>
              </a:spcBef>
              <a:spcAft>
                <a:spcPct val="0"/>
              </a:spcAft>
            </a:pPr>
            <a:endParaRPr lang="en-US" altLang="en-US" sz="2000">
              <a:latin typeface="Times New Roman" panose="02020603050405020304" pitchFamily="18" charset="0"/>
              <a:ea typeface="等线"/>
              <a:cs typeface="Times New Roman" panose="02020603050405020304" pitchFamily="18" charset="0"/>
            </a:endParaRPr>
          </a:p>
          <a:p>
            <a:pPr lvl="0" indent="457200" eaLnBrk="0" fontAlgn="base" latinLnBrk="0" hangingPunct="0">
              <a:spcBef>
                <a:spcPct val="0"/>
              </a:spcBef>
              <a:spcAft>
                <a:spcPct val="0"/>
              </a:spcAft>
            </a:pPr>
            <a:r>
              <a:rPr lang="en-US" altLang="en-US" sz="2000">
                <a:latin typeface="Times New Roman" panose="02020603050405020304" pitchFamily="18" charset="0"/>
                <a:ea typeface="等线"/>
                <a:cs typeface="Times New Roman" panose="02020603050405020304" pitchFamily="18" charset="0"/>
              </a:rPr>
              <a:t>                                                                                               </a:t>
            </a:r>
            <a:r>
              <a:rPr lang="en-US" altLang="en-US" sz="2000" err="1">
                <a:latin typeface="Times New Roman" panose="02020603050405020304" pitchFamily="18" charset="0"/>
                <a:ea typeface="等线"/>
                <a:cs typeface="Times New Roman" panose="02020603050405020304" pitchFamily="18" charset="0"/>
              </a:rPr>
              <a:t>Cài</a:t>
            </a:r>
            <a:r>
              <a:rPr lang="en-US" altLang="en-US" sz="2000">
                <a:latin typeface="Times New Roman" panose="02020603050405020304" pitchFamily="18" charset="0"/>
                <a:ea typeface="等线"/>
                <a:cs typeface="Times New Roman" panose="02020603050405020304" pitchFamily="18" charset="0"/>
              </a:rPr>
              <a:t> </a:t>
            </a:r>
            <a:r>
              <a:rPr lang="en-US" altLang="en-US" sz="2000" err="1">
                <a:latin typeface="Times New Roman" panose="02020603050405020304" pitchFamily="18" charset="0"/>
                <a:ea typeface="等线"/>
                <a:cs typeface="Times New Roman" panose="02020603050405020304" pitchFamily="18" charset="0"/>
              </a:rPr>
              <a:t>đặt</a:t>
            </a:r>
            <a:r>
              <a:rPr lang="en-US" altLang="en-US" sz="2000">
                <a:latin typeface="Times New Roman" panose="02020603050405020304" pitchFamily="18" charset="0"/>
                <a:ea typeface="等线"/>
                <a:cs typeface="Times New Roman" panose="02020603050405020304" pitchFamily="18" charset="0"/>
              </a:rPr>
              <a:t> </a:t>
            </a:r>
            <a:r>
              <a:rPr lang="en-US" altLang="en-US" sz="2000" err="1">
                <a:latin typeface="Times New Roman" panose="02020603050405020304" pitchFamily="18" charset="0"/>
                <a:ea typeface="等线"/>
                <a:cs typeface="Times New Roman" panose="02020603050405020304" pitchFamily="18" charset="0"/>
              </a:rPr>
              <a:t>emacs</a:t>
            </a:r>
            <a:endParaRPr lang="en-US" sz="2400">
              <a:latin typeface="Times New Roman" panose="02020603050405020304" pitchFamily="18" charset="0"/>
              <a:cs typeface="Times New Roman" panose="02020603050405020304" pitchFamily="18" charset="0"/>
            </a:endParaRPr>
          </a:p>
          <a:p>
            <a:pPr lvl="0"/>
            <a:r>
              <a:rPr lang="en-US">
                <a:solidFill>
                  <a:schemeClr val="bg1"/>
                </a:solidFill>
                <a:latin typeface="Times New Roman" panose="02020603050405020304" pitchFamily="18" charset="0"/>
                <a:cs typeface="Times New Roman" panose="02020603050405020304" pitchFamily="18" charset="0"/>
              </a:rPr>
              <a:t>                                                                                                                      </a:t>
            </a:r>
            <a:r>
              <a:rPr lang="en-US" altLang="en-US" err="1">
                <a:latin typeface="Times New Roman" panose="02020603050405020304" pitchFamily="18" charset="0"/>
                <a:ea typeface="等线"/>
                <a:cs typeface="Times New Roman" panose="02020603050405020304" pitchFamily="18" charset="0"/>
              </a:rPr>
              <a:t>thành</a:t>
            </a:r>
            <a:r>
              <a:rPr lang="en-US" altLang="en-US">
                <a:latin typeface="Times New Roman" panose="02020603050405020304" pitchFamily="18" charset="0"/>
                <a:ea typeface="等线"/>
                <a:cs typeface="Times New Roman" panose="02020603050405020304" pitchFamily="18" charset="0"/>
              </a:rPr>
              <a:t> </a:t>
            </a:r>
            <a:r>
              <a:rPr lang="en-US" altLang="en-US" err="1">
                <a:latin typeface="Times New Roman" panose="02020603050405020304" pitchFamily="18" charset="0"/>
                <a:ea typeface="等线"/>
                <a:cs typeface="Times New Roman" panose="02020603050405020304" pitchFamily="18" charset="0"/>
              </a:rPr>
              <a:t>công</a:t>
            </a:r>
            <a:endParaRPr lang="en-US" altLang="en-US">
              <a:latin typeface="Times New Roman" panose="02020603050405020304" pitchFamily="18" charset="0"/>
              <a:cs typeface="Times New Roman" panose="02020603050405020304" pitchFamily="18" charset="0"/>
            </a:endParaRPr>
          </a:p>
          <a:p>
            <a:br>
              <a:rPr lang="en-US">
                <a:solidFill>
                  <a:schemeClr val="bg1"/>
                </a:solidFill>
                <a:latin typeface="Times New Roman" panose="02020603050405020304" pitchFamily="18" charset="0"/>
                <a:cs typeface="Times New Roman" panose="02020603050405020304" pitchFamily="18" charset="0"/>
              </a:rPr>
            </a:br>
            <a:r>
              <a:rPr lang="en-US">
                <a:solidFill>
                  <a:schemeClr val="bg1"/>
                </a:solidFill>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10</a:t>
            </a:r>
            <a:br>
              <a:rPr lang="vi-VN">
                <a:solidFill>
                  <a:schemeClr val="bg1"/>
                </a:solidFill>
                <a:cs typeface="Times New Roman" panose="02020603050405020304" pitchFamily="18" charset="0"/>
              </a:rPr>
            </a:br>
            <a:r>
              <a:rPr lang="en-US">
                <a:solidFill>
                  <a:schemeClr val="bg1"/>
                </a:solidFill>
                <a:cs typeface="Times New Roman" panose="02020603050405020304" pitchFamily="18" charset="0"/>
              </a:rPr>
              <a:t>                                                                                        </a:t>
            </a:r>
          </a:p>
          <a:p>
            <a:endParaRPr lang="en-US">
              <a:solidFill>
                <a:schemeClr val="bg1"/>
              </a:solidFill>
              <a:cs typeface="Times New Roman" panose="02020603050405020304" pitchFamily="18" charset="0"/>
            </a:endParaRPr>
          </a:p>
          <a:p>
            <a:r>
              <a:rPr lang="en-US"/>
              <a:t>                                                                                               </a:t>
            </a:r>
            <a:endParaRPr lang="en-US">
              <a:solidFill>
                <a:schemeClr val="bg1"/>
              </a:solidFill>
              <a:cs typeface="Times New Roman" panose="02020603050405020304" pitchFamily="18" charset="0"/>
            </a:endParaRPr>
          </a:p>
        </p:txBody>
      </p:sp>
      <p:sp>
        <p:nvSpPr>
          <p:cNvPr id="3" name="Rectangle 1"/>
          <p:cNvSpPr>
            <a:spLocks noChangeArrowheads="1"/>
          </p:cNvSpPr>
          <p:nvPr/>
        </p:nvSpPr>
        <p:spPr bwMode="auto">
          <a:xfrm>
            <a:off x="0" y="-702405"/>
            <a:ext cx="646331" cy="186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6176" rIns="91440" bIns="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1600" b="0" i="0" u="none" strike="noStrike" cap="none" normalizeH="0" baseline="0">
              <a:ln>
                <a:noFill/>
              </a:ln>
              <a:solidFill>
                <a:schemeClr val="tx1"/>
              </a:solidFill>
              <a:effectLst/>
              <a:latin typeface="Calibri" panose="020F0502020204030204" pitchFamily="34" charset="0"/>
              <a:ea typeface="等线"/>
              <a:cs typeface="Calibri" panose="020F0502020204030204" pitchFamily="34" charset="0"/>
            </a:endParaRPr>
          </a:p>
        </p:txBody>
      </p:sp>
      <p:pic>
        <p:nvPicPr>
          <p:cNvPr id="1026" name="Picture 2" descr="C:\Users\Admin\AppData\Local\Temp\ksohtml\wpsD723.t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87438"/>
            <a:ext cx="5453033"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AppData\Local\Temp\ksohtml\wpsD724.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147814"/>
            <a:ext cx="5453033" cy="152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19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683568" y="483518"/>
            <a:ext cx="7920880"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Để</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kiểm</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tra</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phiên</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bản</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emacs</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editor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đã</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cài</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thành</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công</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chưa</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ta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gõ</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lệnh</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emacs</a:t>
            </a:r>
            <a:r>
              <a:rPr kumimoji="0" lang="en-US" altLang="en-US" sz="2000" b="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--version</a:t>
            </a:r>
            <a:endPar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a:latin typeface="Times New Roman" panose="02020603050405020304" pitchFamily="18" charset="0"/>
                <a:cs typeface="Times New Roman" panose="02020603050405020304" pitchFamily="18" charset="0"/>
              </a:rPr>
              <a:t>                                                                                                                     11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a:latin typeface="Times New Roman" panose="02020603050405020304" pitchFamily="18" charset="0"/>
                <a:cs typeface="Times New Roman" panose="02020603050405020304" pitchFamily="18" charset="0"/>
              </a:rPr>
              <a:t>                                                                                                                              </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ea typeface="等线"/>
                <a:cs typeface="Calibri" panose="020F0502020204030204" pitchFamily="34" charset="0"/>
              </a:rPr>
              <a:t>  </a:t>
            </a:r>
            <a:endParaRPr kumimoji="0" lang="en-US" altLang="en-US" sz="14100" b="0" i="0" u="none" strike="noStrike" cap="none" normalizeH="0" baseline="0">
              <a:ln>
                <a:noFill/>
              </a:ln>
              <a:solidFill>
                <a:schemeClr val="tx1"/>
              </a:solidFill>
              <a:effectLst/>
              <a:latin typeface="Calibri" panose="020F0502020204030204" pitchFamily="34" charset="0"/>
              <a:ea typeface="等线"/>
              <a:cs typeface="Calibri" panose="020F0502020204030204" pitchFamily="34" charset="0"/>
            </a:endParaRPr>
          </a:p>
        </p:txBody>
      </p:sp>
      <p:pic>
        <p:nvPicPr>
          <p:cNvPr id="2050" name="Picture 2" descr="C:\Users\Admin\AppData\Local\Temp\ksohtml\wpsFE9B.t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112" y="1419622"/>
            <a:ext cx="6663791"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228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339502"/>
            <a:ext cx="8142796" cy="70788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2. </a:t>
            </a:r>
            <a:r>
              <a:rPr lang="en-US" sz="2000" err="1">
                <a:latin typeface="Times New Roman" panose="02020603050405020304" pitchFamily="18" charset="0"/>
                <a:cs typeface="Times New Roman" panose="02020603050405020304" pitchFamily="18" charset="0"/>
              </a:rPr>
              <a:t>Gỡ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emacs</a:t>
            </a:r>
            <a:r>
              <a:rPr lang="en-US" b="1"/>
              <a:t>:</a:t>
            </a:r>
          </a:p>
          <a:p>
            <a:r>
              <a:rPr lang="en-US" sz="2000">
                <a:latin typeface="Times New Roman" panose="02020603050405020304" pitchFamily="18" charset="0"/>
                <a:cs typeface="Times New Roman" panose="02020603050405020304" pitchFamily="18" charset="0"/>
              </a:rPr>
              <a:t>   - </a:t>
            </a:r>
            <a:r>
              <a:rPr lang="en-US" sz="2000" err="1">
                <a:latin typeface="Times New Roman" panose="02020603050405020304" pitchFamily="18" charset="0"/>
                <a:cs typeface="Times New Roman" panose="02020603050405020304" pitchFamily="18" charset="0"/>
              </a:rPr>
              <a:t>Lệnh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gỡ</a:t>
            </a:r>
            <a:r>
              <a:rPr lang="en-US" sz="2000">
                <a:latin typeface="Times New Roman" panose="02020603050405020304" pitchFamily="18" charset="0"/>
                <a:cs typeface="Times New Roman" panose="02020603050405020304" pitchFamily="18" charset="0"/>
              </a:rPr>
              <a:t>: ~$ </a:t>
            </a:r>
            <a:r>
              <a:rPr lang="en-US" sz="2000" err="1">
                <a:latin typeface="Times New Roman" panose="02020603050405020304" pitchFamily="18" charset="0"/>
                <a:cs typeface="Times New Roman" panose="02020603050405020304" pitchFamily="18" charset="0"/>
              </a:rPr>
              <a:t>sudo</a:t>
            </a:r>
            <a:r>
              <a:rPr lang="en-US" sz="2000">
                <a:latin typeface="Times New Roman" panose="02020603050405020304" pitchFamily="18" charset="0"/>
                <a:cs typeface="Times New Roman" panose="02020603050405020304" pitchFamily="18" charset="0"/>
              </a:rPr>
              <a:t> apt remove </a:t>
            </a:r>
            <a:r>
              <a:rPr lang="en-US" sz="2000" err="1">
                <a:latin typeface="Times New Roman" panose="02020603050405020304" pitchFamily="18" charset="0"/>
                <a:cs typeface="Times New Roman" panose="02020603050405020304" pitchFamily="18" charset="0"/>
              </a:rPr>
              <a:t>emacs</a:t>
            </a:r>
            <a:r>
              <a:rPr lang="en-US" sz="2000">
                <a:latin typeface="Times New Roman" panose="02020603050405020304" pitchFamily="18" charset="0"/>
                <a:cs typeface="Times New Roman" panose="02020603050405020304" pitchFamily="18" charset="0"/>
              </a:rPr>
              <a:t> &amp;&amp; </a:t>
            </a:r>
            <a:r>
              <a:rPr lang="en-US" sz="2000" err="1">
                <a:latin typeface="Times New Roman" panose="02020603050405020304" pitchFamily="18" charset="0"/>
                <a:cs typeface="Times New Roman" panose="02020603050405020304" pitchFamily="18" charset="0"/>
              </a:rPr>
              <a:t>sudo</a:t>
            </a:r>
            <a:r>
              <a:rPr lang="en-US" sz="2000">
                <a:latin typeface="Times New Roman" panose="02020603050405020304" pitchFamily="18" charset="0"/>
                <a:cs typeface="Times New Roman" panose="02020603050405020304" pitchFamily="18" charset="0"/>
              </a:rPr>
              <a:t> apt </a:t>
            </a:r>
            <a:r>
              <a:rPr lang="en-US" sz="2000" err="1">
                <a:latin typeface="Times New Roman" panose="02020603050405020304" pitchFamily="18" charset="0"/>
                <a:cs typeface="Times New Roman" panose="02020603050405020304" pitchFamily="18" charset="0"/>
              </a:rPr>
              <a:t>autoremove</a:t>
            </a:r>
            <a:endParaRPr lang="en-US" sz="20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39552" y="1132364"/>
            <a:ext cx="4223149" cy="2930107"/>
          </a:xfrm>
          <a:prstGeom prst="rect">
            <a:avLst/>
          </a:prstGeom>
        </p:spPr>
      </p:pic>
      <p:pic>
        <p:nvPicPr>
          <p:cNvPr id="4" name="Picture 3"/>
          <p:cNvPicPr>
            <a:picLocks noChangeAspect="1"/>
          </p:cNvPicPr>
          <p:nvPr/>
        </p:nvPicPr>
        <p:blipFill>
          <a:blip r:embed="rId3"/>
          <a:stretch>
            <a:fillRect/>
          </a:stretch>
        </p:blipFill>
        <p:spPr>
          <a:xfrm>
            <a:off x="5076056" y="1113686"/>
            <a:ext cx="3528392" cy="2966714"/>
          </a:xfrm>
          <a:prstGeom prst="rect">
            <a:avLst/>
          </a:prstGeom>
        </p:spPr>
      </p:pic>
      <p:sp>
        <p:nvSpPr>
          <p:cNvPr id="6" name="TextBox 5"/>
          <p:cNvSpPr txBox="1"/>
          <p:nvPr/>
        </p:nvSpPr>
        <p:spPr>
          <a:xfrm>
            <a:off x="8388424" y="4443958"/>
            <a:ext cx="437940" cy="369332"/>
          </a:xfrm>
          <a:prstGeom prst="rect">
            <a:avLst/>
          </a:prstGeom>
          <a:noFill/>
        </p:spPr>
        <p:txBody>
          <a:bodyPr wrap="none" rtlCol="0">
            <a:spAutoFit/>
          </a:bodyPr>
          <a:lstStyle/>
          <a:p>
            <a:r>
              <a:rPr lang="en-US"/>
              <a:t>12</a:t>
            </a:r>
          </a:p>
        </p:txBody>
      </p:sp>
      <p:sp>
        <p:nvSpPr>
          <p:cNvPr id="5" name="TextBox 4"/>
          <p:cNvSpPr txBox="1"/>
          <p:nvPr/>
        </p:nvSpPr>
        <p:spPr>
          <a:xfrm>
            <a:off x="1115616" y="4133978"/>
            <a:ext cx="2520242" cy="400110"/>
          </a:xfrm>
          <a:prstGeom prst="rect">
            <a:avLst/>
          </a:prstGeom>
          <a:noFill/>
        </p:spPr>
        <p:txBody>
          <a:bodyPr wrap="none" rtlCol="0">
            <a:spAutoFit/>
          </a:bodyPr>
          <a:lstStyle/>
          <a:p>
            <a:r>
              <a:rPr lang="en-US"/>
              <a:t>    </a:t>
            </a:r>
            <a:r>
              <a:rPr lang="en-US" sz="2000" err="1">
                <a:latin typeface="Times New Roman" panose="02020603050405020304" pitchFamily="18" charset="0"/>
                <a:cs typeface="Times New Roman" panose="02020603050405020304" pitchFamily="18" charset="0"/>
              </a:rPr>
              <a:t>Lệnh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emacs</a:t>
            </a:r>
            <a:r>
              <a:rPr lang="en-US" sz="2000">
                <a:latin typeface="Times New Roman" panose="02020603050405020304" pitchFamily="18" charset="0"/>
                <a:cs typeface="Times New Roman" panose="02020603050405020304" pitchFamily="18" charset="0"/>
              </a:rPr>
              <a:t>      </a:t>
            </a:r>
          </a:p>
        </p:txBody>
      </p:sp>
      <p:sp>
        <p:nvSpPr>
          <p:cNvPr id="7" name="TextBox 6"/>
          <p:cNvSpPr txBox="1"/>
          <p:nvPr/>
        </p:nvSpPr>
        <p:spPr>
          <a:xfrm>
            <a:off x="5590551" y="4110934"/>
            <a:ext cx="2406428" cy="400110"/>
          </a:xfrm>
          <a:prstGeom prst="rect">
            <a:avLst/>
          </a:prstGeom>
          <a:noFill/>
        </p:spPr>
        <p:txBody>
          <a:bodyPr wrap="none" rtlCol="0">
            <a:spAutoFit/>
          </a:bodyPr>
          <a:lstStyle/>
          <a:p>
            <a:r>
              <a:rPr lang="en-US" sz="2000" err="1">
                <a:latin typeface="Times New Roman" panose="02020603050405020304" pitchFamily="18" charset="0"/>
                <a:cs typeface="Times New Roman" panose="02020603050405020304" pitchFamily="18" charset="0"/>
              </a:rPr>
              <a:t>Gỡ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emacs</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thành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công</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091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339502"/>
            <a:ext cx="7992888" cy="464742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3. </a:t>
            </a:r>
            <a:r>
              <a:rPr lang="en-US" sz="2000" err="1">
                <a:latin typeface="Times New Roman" panose="02020603050405020304" pitchFamily="18" charset="0"/>
                <a:cs typeface="Times New Roman" panose="02020603050405020304" pitchFamily="18" charset="0"/>
              </a:rPr>
              <a:t>Sử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dụng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emacs</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trên</a:t>
            </a:r>
            <a:r>
              <a:rPr lang="en-US" sz="2000">
                <a:latin typeface="Times New Roman" panose="02020603050405020304" pitchFamily="18" charset="0"/>
                <a:cs typeface="Times New Roman" panose="02020603050405020304" pitchFamily="18" charset="0"/>
              </a:rPr>
              <a:t> Linux </a:t>
            </a:r>
          </a:p>
          <a:p>
            <a:r>
              <a:rPr lang="en-US" sz="2000">
                <a:latin typeface="Times New Roman" panose="02020603050405020304" pitchFamily="18" charset="0"/>
                <a:cs typeface="Times New Roman" panose="02020603050405020304" pitchFamily="18" charset="0"/>
              </a:rPr>
              <a:t>a. </a:t>
            </a:r>
            <a:r>
              <a:rPr lang="en-US" sz="2000" err="1">
                <a:latin typeface="Times New Roman" panose="02020603050405020304" pitchFamily="18" charset="0"/>
                <a:cs typeface="Times New Roman" panose="02020603050405020304" pitchFamily="18" charset="0"/>
              </a:rPr>
              <a:t>Khởi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chạy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Emacs</a:t>
            </a:r>
            <a:r>
              <a:rPr lang="en-US" sz="2000">
                <a:latin typeface="Times New Roman" panose="02020603050405020304" pitchFamily="18" charset="0"/>
                <a:cs typeface="Times New Roman" panose="02020603050405020304" pitchFamily="18" charset="0"/>
              </a:rPr>
              <a:t> Editor ở </a:t>
            </a:r>
            <a:r>
              <a:rPr lang="en-US" sz="2000" err="1">
                <a:latin typeface="Times New Roman" panose="02020603050405020304" pitchFamily="18" charset="0"/>
                <a:cs typeface="Times New Roman" panose="02020603050405020304" pitchFamily="18" charset="0"/>
              </a:rPr>
              <a:t>Chế</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độ</a:t>
            </a:r>
            <a:r>
              <a:rPr lang="en-US" sz="2000">
                <a:latin typeface="Times New Roman" panose="02020603050405020304" pitchFamily="18" charset="0"/>
                <a:cs typeface="Times New Roman" panose="02020603050405020304" pitchFamily="18" charset="0"/>
              </a:rPr>
              <a:t> GUI (Graphical User Interface)</a:t>
            </a:r>
          </a:p>
          <a:p>
            <a:r>
              <a:rPr lang="en-US" sz="2000">
                <a:latin typeface="Times New Roman" panose="02020603050405020304" pitchFamily="18" charset="0"/>
                <a:cs typeface="Times New Roman" panose="02020603050405020304" pitchFamily="18" charset="0"/>
              </a:rPr>
              <a:t>                                $ </a:t>
            </a:r>
            <a:r>
              <a:rPr lang="en-US" sz="2000" err="1">
                <a:latin typeface="Times New Roman" panose="02020603050405020304" pitchFamily="18" charset="0"/>
                <a:cs typeface="Times New Roman" panose="02020603050405020304" pitchFamily="18" charset="0"/>
              </a:rPr>
              <a:t>emacs</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testfile</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Trình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chỉnh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sửa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emacs</a:t>
            </a:r>
            <a:r>
              <a:rPr lang="en-US" sz="2000">
                <a:latin typeface="Times New Roman" panose="02020603050405020304" pitchFamily="18" charset="0"/>
                <a:cs typeface="Times New Roman" panose="02020603050405020304" pitchFamily="18" charset="0"/>
              </a:rPr>
              <a:t> ở </a:t>
            </a:r>
            <a:r>
              <a:rPr lang="en-US" sz="2000" err="1">
                <a:latin typeface="Times New Roman" panose="02020603050405020304" pitchFamily="18" charset="0"/>
                <a:cs typeface="Times New Roman" panose="02020603050405020304" pitchFamily="18" charset="0"/>
              </a:rPr>
              <a:t>chế</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độ</a:t>
            </a:r>
            <a:r>
              <a:rPr lang="en-US" sz="2000">
                <a:latin typeface="Times New Roman" panose="02020603050405020304" pitchFamily="18" charset="0"/>
                <a:cs typeface="Times New Roman" panose="02020603050405020304" pitchFamily="18" charset="0"/>
              </a:rPr>
              <a:t> GUI:</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                                                                                            13             </a:t>
            </a:r>
          </a:p>
        </p:txBody>
      </p:sp>
      <p:pic>
        <p:nvPicPr>
          <p:cNvPr id="3" name="Picture 2"/>
          <p:cNvPicPr>
            <a:picLocks noChangeAspect="1"/>
          </p:cNvPicPr>
          <p:nvPr/>
        </p:nvPicPr>
        <p:blipFill>
          <a:blip r:embed="rId2"/>
          <a:stretch>
            <a:fillRect/>
          </a:stretch>
        </p:blipFill>
        <p:spPr>
          <a:xfrm>
            <a:off x="1475656" y="1707654"/>
            <a:ext cx="5904656" cy="2808312"/>
          </a:xfrm>
          <a:prstGeom prst="rect">
            <a:avLst/>
          </a:prstGeom>
        </p:spPr>
      </p:pic>
    </p:spTree>
    <p:extLst>
      <p:ext uri="{BB962C8B-B14F-4D97-AF65-F5344CB8AC3E}">
        <p14:creationId xmlns:p14="http://schemas.microsoft.com/office/powerpoint/2010/main" val="1212760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636480" y="195486"/>
            <a:ext cx="8111984" cy="4847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b.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Khởi</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chạy</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emacs</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 Editor ở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Chế</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độ</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văn</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bản</a:t>
            </a:r>
            <a:endPar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Theo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mặc</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định</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emacs</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sẽ</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mở</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ở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chế</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độ</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GUI.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Sử</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dụng</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tùy</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chọn</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lang="en-US" altLang="en-US" sz="2000">
                <a:solidFill>
                  <a:srgbClr val="000000"/>
                </a:solidFill>
                <a:latin typeface="Times New Roman" panose="02020603050405020304" pitchFamily="18" charset="0"/>
                <a:ea typeface="等线"/>
                <a:cs typeface="Times New Roman" panose="02020603050405020304" pitchFamily="18" charset="0"/>
              </a:rPr>
              <a:t>-</a:t>
            </a:r>
            <a:r>
              <a:rPr lang="en-US" altLang="en-US" sz="2000" err="1">
                <a:solidFill>
                  <a:srgbClr val="000000"/>
                </a:solidFill>
                <a:latin typeface="Times New Roman" panose="02020603050405020304" pitchFamily="18" charset="0"/>
                <a:ea typeface="等线"/>
                <a:cs typeface="Times New Roman" panose="02020603050405020304" pitchFamily="18" charset="0"/>
              </a:rPr>
              <a:t>nw</a:t>
            </a:r>
            <a:endPar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để</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mở</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trình</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soạn</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thảo</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emacs</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ở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chế</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độ</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văn</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bản</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như</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hình</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dưới</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đây</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a:t>
            </a:r>
            <a:endParaRPr kumimoji="0" lang="en-US" altLang="en-US" sz="20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emacs</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nw</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testfile</a:t>
            </a:r>
            <a:endPar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lang="en-US" altLang="en-US" sz="2000">
              <a:solidFill>
                <a:srgbClr val="000000"/>
              </a:solidFill>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lang="en-US" altLang="en-US" sz="2000">
              <a:solidFill>
                <a:srgbClr val="000000"/>
              </a:solidFill>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lang="en-US" altLang="en-US" sz="2000">
              <a:solidFill>
                <a:srgbClr val="000000"/>
              </a:solidFill>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lang="en-US" altLang="en-US" sz="2000">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lang="en-US" altLang="en-US" sz="2000">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i="0" u="none" strike="noStrike" cap="none" normalizeH="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14</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ea typeface="等线"/>
                <a:cs typeface="Calibri" panose="020F0502020204030204" pitchFamily="34" charset="0"/>
              </a:rPr>
              <a:t>  </a:t>
            </a:r>
            <a:endParaRPr kumimoji="0" lang="en-US" altLang="en-US" sz="25200" b="0" i="0" u="none" strike="noStrike" cap="none" normalizeH="0" baseline="0">
              <a:ln>
                <a:noFill/>
              </a:ln>
              <a:solidFill>
                <a:schemeClr val="tx1"/>
              </a:solidFill>
              <a:effectLst/>
              <a:latin typeface="Calibri" panose="020F0502020204030204" pitchFamily="34" charset="0"/>
              <a:ea typeface="等线"/>
              <a:cs typeface="Calibri" panose="020F0502020204030204" pitchFamily="34" charset="0"/>
            </a:endParaRPr>
          </a:p>
        </p:txBody>
      </p:sp>
      <p:pic>
        <p:nvPicPr>
          <p:cNvPr id="3074" name="Picture 2" descr="C:\Users\Admin\AppData\Local\Temp\ksohtml\wpsFB6F.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563638"/>
            <a:ext cx="5256584" cy="3085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052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644" y="188856"/>
            <a:ext cx="8280920" cy="498598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4. </a:t>
            </a:r>
            <a:r>
              <a:rPr lang="en-US" sz="2000" err="1">
                <a:latin typeface="Times New Roman" panose="02020603050405020304" pitchFamily="18" charset="0"/>
                <a:cs typeface="Times New Roman" panose="02020603050405020304" pitchFamily="18" charset="0"/>
              </a:rPr>
              <a:t>Chức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năng</a:t>
            </a:r>
            <a:r>
              <a:rPr lang="en-US" sz="2000">
                <a:latin typeface="Times New Roman" panose="02020603050405020304" pitchFamily="18" charset="0"/>
                <a:cs typeface="Times New Roman" panose="02020603050405020304" pitchFamily="18" charset="0"/>
              </a:rPr>
              <a:t>: </a:t>
            </a:r>
          </a:p>
          <a:p>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Mở</a:t>
            </a:r>
            <a:r>
              <a:rPr lang="en-US" sz="2000">
                <a:latin typeface="Times New Roman" panose="02020603050405020304" pitchFamily="18" charset="0"/>
                <a:cs typeface="Times New Roman" panose="02020603050405020304" pitchFamily="18" charset="0"/>
              </a:rPr>
              <a:t> file: </a:t>
            </a: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mở</a:t>
            </a:r>
            <a:r>
              <a:rPr lang="en-US" sz="2000">
                <a:latin typeface="Times New Roman" panose="02020603050405020304" pitchFamily="18" charset="0"/>
                <a:cs typeface="Times New Roman" panose="02020603050405020304" pitchFamily="18" charset="0"/>
              </a:rPr>
              <a:t> file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dùng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sau</a:t>
            </a:r>
            <a:r>
              <a:rPr lang="en-US" sz="2000">
                <a:latin typeface="Times New Roman" panose="02020603050405020304" pitchFamily="18" charset="0"/>
                <a:cs typeface="Times New Roman" panose="02020603050405020304" pitchFamily="18" charset="0"/>
              </a:rPr>
              <a:t>: </a:t>
            </a:r>
          </a:p>
          <a:p>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Mở</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từ</a:t>
            </a:r>
            <a:r>
              <a:rPr lang="en-US" sz="2000">
                <a:latin typeface="Times New Roman" panose="02020603050405020304" pitchFamily="18" charset="0"/>
                <a:cs typeface="Times New Roman" panose="02020603050405020304" pitchFamily="18" charset="0"/>
              </a:rPr>
              <a:t> terminal: </a:t>
            </a:r>
            <a:r>
              <a:rPr lang="en-US" sz="2000" err="1">
                <a:latin typeface="Times New Roman" panose="02020603050405020304" pitchFamily="18" charset="0"/>
                <a:cs typeface="Times New Roman" panose="02020603050405020304" pitchFamily="18" charset="0"/>
              </a:rPr>
              <a:t>dùng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cú</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pháp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emacs</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file_path</a:t>
            </a:r>
            <a:r>
              <a:rPr lang="en-US" sz="2000">
                <a:latin typeface="Times New Roman" panose="02020603050405020304" pitchFamily="18" charset="0"/>
                <a:cs typeface="Times New Roman" panose="02020603050405020304" pitchFamily="18" charset="0"/>
              </a:rPr>
              <a:t>]</a:t>
            </a:r>
          </a:p>
          <a:p>
            <a:r>
              <a:rPr lang="en-US" sz="2000">
                <a:latin typeface="Times New Roman" panose="02020603050405020304" pitchFamily="18" charset="0"/>
                <a:cs typeface="Times New Roman" panose="02020603050405020304" pitchFamily="18" charset="0"/>
              </a:rPr>
              <a:t>+</a:t>
            </a:r>
            <a:r>
              <a:rPr lang="en-US" sz="2000" err="1">
                <a:latin typeface="Times New Roman" panose="02020603050405020304" pitchFamily="18" charset="0"/>
                <a:cs typeface="Times New Roman" panose="02020603050405020304" pitchFamily="18" charset="0"/>
              </a:rPr>
              <a:t>Mở</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sau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Emacs</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gõ</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tổ</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hợp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phím</a:t>
            </a:r>
            <a:r>
              <a:rPr lang="en-US" sz="2000">
                <a:latin typeface="Times New Roman" panose="02020603050405020304" pitchFamily="18" charset="0"/>
                <a:cs typeface="Times New Roman" panose="02020603050405020304" pitchFamily="18" charset="0"/>
              </a:rPr>
              <a:t> Ctrl-x Ctrl-f, </a:t>
            </a:r>
            <a:r>
              <a:rPr lang="en-US" sz="2000" err="1">
                <a:latin typeface="Times New Roman" panose="02020603050405020304" pitchFamily="18" charset="0"/>
                <a:cs typeface="Times New Roman" panose="02020603050405020304" pitchFamily="18" charset="0"/>
              </a:rPr>
              <a:t>sau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gõ</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file_path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Enter</a:t>
            </a: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a:t>
            </a:r>
          </a:p>
          <a:p>
            <a:r>
              <a:rPr lang="en-US" sz="2000">
                <a:latin typeface="Times New Roman" panose="02020603050405020304" pitchFamily="18" charset="0"/>
                <a:cs typeface="Times New Roman" panose="02020603050405020304" pitchFamily="18" charset="0"/>
              </a:rPr>
              <a:t>                                                                                                                           15                                                                                                                   </a:t>
            </a:r>
          </a:p>
          <a:p>
            <a:r>
              <a:rPr lang="en-US"/>
              <a:t>     </a:t>
            </a:r>
          </a:p>
        </p:txBody>
      </p:sp>
      <p:pic>
        <p:nvPicPr>
          <p:cNvPr id="4" name="Picture 3"/>
          <p:cNvPicPr>
            <a:picLocks noChangeAspect="1"/>
          </p:cNvPicPr>
          <p:nvPr/>
        </p:nvPicPr>
        <p:blipFill>
          <a:blip r:embed="rId2"/>
          <a:stretch>
            <a:fillRect/>
          </a:stretch>
        </p:blipFill>
        <p:spPr>
          <a:xfrm>
            <a:off x="1907704" y="1707654"/>
            <a:ext cx="5270771" cy="3079908"/>
          </a:xfrm>
          <a:prstGeom prst="rect">
            <a:avLst/>
          </a:prstGeom>
        </p:spPr>
      </p:pic>
    </p:spTree>
    <p:extLst>
      <p:ext uri="{BB962C8B-B14F-4D97-AF65-F5344CB8AC3E}">
        <p14:creationId xmlns:p14="http://schemas.microsoft.com/office/powerpoint/2010/main" val="2620624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15616" y="267494"/>
            <a:ext cx="7128792" cy="4616648"/>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 Lưu tệp và thoát khỏi trình chỉnh sửa Emacs.</a:t>
            </a:r>
          </a:p>
          <a:p>
            <a:r>
              <a:rPr lang="vi-VN" sz="2000">
                <a:latin typeface="Times New Roman" panose="02020603050405020304" pitchFamily="18" charset="0"/>
                <a:cs typeface="Times New Roman" panose="02020603050405020304" pitchFamily="18" charset="0"/>
              </a:rPr>
              <a:t>+Lưu tệp bằng CTRL-X CTRL-S</a:t>
            </a:r>
          </a:p>
          <a:p>
            <a:r>
              <a:rPr lang="en-US" sz="2000">
                <a:latin typeface="Times New Roman" panose="02020603050405020304" pitchFamily="18" charset="0"/>
                <a:cs typeface="Times New Roman" panose="02020603050405020304" pitchFamily="18" charset="0"/>
              </a:rPr>
              <a:t>+</a:t>
            </a:r>
            <a:r>
              <a:rPr lang="en-US" sz="2000" err="1">
                <a:latin typeface="Times New Roman" panose="02020603050405020304" pitchFamily="18" charset="0"/>
                <a:cs typeface="Times New Roman" panose="02020603050405020304" pitchFamily="18" charset="0"/>
              </a:rPr>
              <a:t>Thoát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khỏi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trình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chỉnh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sửa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bằng</a:t>
            </a:r>
            <a:r>
              <a:rPr lang="en-US" sz="2000">
                <a:latin typeface="Times New Roman" panose="02020603050405020304" pitchFamily="18" charset="0"/>
                <a:cs typeface="Times New Roman" panose="02020603050405020304" pitchFamily="18" charset="0"/>
              </a:rPr>
              <a:t> CTRL-X CTRL-C</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                                                                                                                </a:t>
            </a:r>
          </a:p>
        </p:txBody>
      </p:sp>
      <p:pic>
        <p:nvPicPr>
          <p:cNvPr id="4" name="Picture 3"/>
          <p:cNvPicPr>
            <a:picLocks noChangeAspect="1"/>
          </p:cNvPicPr>
          <p:nvPr/>
        </p:nvPicPr>
        <p:blipFill>
          <a:blip r:embed="rId2"/>
          <a:stretch>
            <a:fillRect/>
          </a:stretch>
        </p:blipFill>
        <p:spPr>
          <a:xfrm>
            <a:off x="1187624" y="1347614"/>
            <a:ext cx="6696744" cy="3340272"/>
          </a:xfrm>
          <a:prstGeom prst="rect">
            <a:avLst/>
          </a:prstGeom>
        </p:spPr>
      </p:pic>
      <p:sp>
        <p:nvSpPr>
          <p:cNvPr id="5" name="TextBox 4"/>
          <p:cNvSpPr txBox="1"/>
          <p:nvPr/>
        </p:nvSpPr>
        <p:spPr>
          <a:xfrm>
            <a:off x="8299154" y="4526618"/>
            <a:ext cx="437940" cy="369332"/>
          </a:xfrm>
          <a:prstGeom prst="rect">
            <a:avLst/>
          </a:prstGeom>
          <a:noFill/>
        </p:spPr>
        <p:txBody>
          <a:bodyPr wrap="none" rtlCol="0">
            <a:spAutoFit/>
          </a:bodyPr>
          <a:lstStyle/>
          <a:p>
            <a:r>
              <a:rPr lang="en-US"/>
              <a:t>16</a:t>
            </a:r>
          </a:p>
        </p:txBody>
      </p:sp>
    </p:spTree>
    <p:extLst>
      <p:ext uri="{BB962C8B-B14F-4D97-AF65-F5344CB8AC3E}">
        <p14:creationId xmlns:p14="http://schemas.microsoft.com/office/powerpoint/2010/main" val="3686883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339502"/>
            <a:ext cx="7992888" cy="1292662"/>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 Hiện danh sách tất cả các buffer: Ctrl-x Ctrl-b </a:t>
            </a: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a:t>
            </a:r>
            <a:endParaRPr lang="vi-VN" sz="2000">
              <a:latin typeface="Times New Roman" panose="02020603050405020304" pitchFamily="18" charset="0"/>
              <a:cs typeface="Times New Roman" panose="02020603050405020304" pitchFamily="18" charset="0"/>
            </a:endParaRPr>
          </a:p>
          <a:p>
            <a:endParaRPr lang="en-US"/>
          </a:p>
        </p:txBody>
      </p:sp>
      <p:pic>
        <p:nvPicPr>
          <p:cNvPr id="3" name="Picture 2"/>
          <p:cNvPicPr>
            <a:picLocks noChangeAspect="1"/>
          </p:cNvPicPr>
          <p:nvPr/>
        </p:nvPicPr>
        <p:blipFill>
          <a:blip r:embed="rId3"/>
          <a:stretch>
            <a:fillRect/>
          </a:stretch>
        </p:blipFill>
        <p:spPr>
          <a:xfrm>
            <a:off x="1403648" y="915566"/>
            <a:ext cx="6400961" cy="3530133"/>
          </a:xfrm>
          <a:prstGeom prst="rect">
            <a:avLst/>
          </a:prstGeom>
        </p:spPr>
      </p:pic>
      <p:sp>
        <p:nvSpPr>
          <p:cNvPr id="4" name="TextBox 3"/>
          <p:cNvSpPr txBox="1"/>
          <p:nvPr/>
        </p:nvSpPr>
        <p:spPr>
          <a:xfrm>
            <a:off x="8172400" y="4445699"/>
            <a:ext cx="437940" cy="369332"/>
          </a:xfrm>
          <a:prstGeom prst="rect">
            <a:avLst/>
          </a:prstGeom>
          <a:noFill/>
        </p:spPr>
        <p:txBody>
          <a:bodyPr wrap="none" rtlCol="0">
            <a:spAutoFit/>
          </a:bodyPr>
          <a:lstStyle/>
          <a:p>
            <a:r>
              <a:rPr lang="en-US"/>
              <a:t>17</a:t>
            </a:r>
          </a:p>
        </p:txBody>
      </p:sp>
    </p:spTree>
    <p:extLst>
      <p:ext uri="{BB962C8B-B14F-4D97-AF65-F5344CB8AC3E}">
        <p14:creationId xmlns:p14="http://schemas.microsoft.com/office/powerpoint/2010/main" val="2775997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195486"/>
            <a:ext cx="6252224" cy="1877437"/>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a:t>
            </a:r>
            <a:r>
              <a:rPr lang="en-US" sz="2000" err="1">
                <a:latin typeface="Times New Roman" panose="02020603050405020304" pitchFamily="18" charset="0"/>
                <a:cs typeface="Times New Roman" panose="02020603050405020304" pitchFamily="18" charset="0"/>
              </a:rPr>
              <a:t>Emacs</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cũng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hỗ</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trợ</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mở</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nhiều</a:t>
            </a:r>
            <a:r>
              <a:rPr lang="en-US" sz="2000">
                <a:latin typeface="Times New Roman" panose="02020603050405020304" pitchFamily="18" charset="0"/>
                <a:cs typeface="Times New Roman" panose="02020603050405020304" pitchFamily="18" charset="0"/>
              </a:rPr>
              <a:t> buffer </a:t>
            </a:r>
            <a:r>
              <a:rPr lang="en-US" sz="2000" err="1">
                <a:latin typeface="Times New Roman" panose="02020603050405020304" pitchFamily="18" charset="0"/>
                <a:cs typeface="Times New Roman" panose="02020603050405020304" pitchFamily="18" charset="0"/>
              </a:rPr>
              <a:t>trên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cùng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cửa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sổ</a:t>
            </a:r>
            <a:r>
              <a:rPr lang="en-US" sz="2000">
                <a:latin typeface="Times New Roman" panose="02020603050405020304" pitchFamily="18" charset="0"/>
                <a:cs typeface="Times New Roman" panose="02020603050405020304" pitchFamily="18" charset="0"/>
              </a:rPr>
              <a:t>: </a:t>
            </a:r>
          </a:p>
          <a:p>
            <a:r>
              <a:rPr lang="en-US" sz="2000">
                <a:latin typeface="Times New Roman" panose="02020603050405020304" pitchFamily="18" charset="0"/>
                <a:cs typeface="Times New Roman" panose="02020603050405020304" pitchFamily="18" charset="0"/>
              </a:rPr>
              <a:t>+ Chia </a:t>
            </a:r>
            <a:r>
              <a:rPr lang="en-US" sz="2000" err="1">
                <a:latin typeface="Times New Roman" panose="02020603050405020304" pitchFamily="18" charset="0"/>
                <a:cs typeface="Times New Roman" panose="02020603050405020304" pitchFamily="18" charset="0"/>
              </a:rPr>
              <a:t>cửa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sổ</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theo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chiều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dọc</a:t>
            </a:r>
            <a:r>
              <a:rPr lang="en-US" sz="2000">
                <a:latin typeface="Times New Roman" panose="02020603050405020304" pitchFamily="18" charset="0"/>
                <a:cs typeface="Times New Roman" panose="02020603050405020304" pitchFamily="18" charset="0"/>
              </a:rPr>
              <a:t>: Ctrl-x 3</a:t>
            </a:r>
          </a:p>
          <a:p>
            <a:r>
              <a:rPr lang="en-US" sz="2000">
                <a:latin typeface="Times New Roman" panose="02020603050405020304" pitchFamily="18" charset="0"/>
                <a:cs typeface="Times New Roman" panose="02020603050405020304" pitchFamily="18" charset="0"/>
              </a:rPr>
              <a:t>+ Chia </a:t>
            </a:r>
            <a:r>
              <a:rPr lang="en-US" sz="2000" err="1">
                <a:latin typeface="Times New Roman" panose="02020603050405020304" pitchFamily="18" charset="0"/>
                <a:cs typeface="Times New Roman" panose="02020603050405020304" pitchFamily="18" charset="0"/>
              </a:rPr>
              <a:t>cửa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sổ</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theo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chiều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ngang</a:t>
            </a:r>
            <a:r>
              <a:rPr lang="en-US" sz="2000">
                <a:latin typeface="Times New Roman" panose="02020603050405020304" pitchFamily="18" charset="0"/>
                <a:cs typeface="Times New Roman" panose="02020603050405020304" pitchFamily="18" charset="0"/>
              </a:rPr>
              <a:t>: Ctrl-x 2</a:t>
            </a:r>
          </a:p>
          <a:p>
            <a:endParaRPr lang="en-US" sz="2000">
              <a:latin typeface="Times New Roman" panose="02020603050405020304" pitchFamily="18" charset="0"/>
              <a:cs typeface="Times New Roman" panose="02020603050405020304" pitchFamily="18" charset="0"/>
            </a:endParaRPr>
          </a:p>
          <a:p>
            <a:r>
              <a:rPr lang="en-US"/>
              <a:t> </a:t>
            </a:r>
          </a:p>
          <a:p>
            <a:endParaRPr lang="en-US"/>
          </a:p>
        </p:txBody>
      </p:sp>
      <p:pic>
        <p:nvPicPr>
          <p:cNvPr id="3" name="Picture 2"/>
          <p:cNvPicPr>
            <a:picLocks noChangeAspect="1"/>
          </p:cNvPicPr>
          <p:nvPr/>
        </p:nvPicPr>
        <p:blipFill>
          <a:blip r:embed="rId3"/>
          <a:stretch>
            <a:fillRect/>
          </a:stretch>
        </p:blipFill>
        <p:spPr>
          <a:xfrm>
            <a:off x="539552" y="1275606"/>
            <a:ext cx="3960440" cy="2997354"/>
          </a:xfrm>
          <a:prstGeom prst="rect">
            <a:avLst/>
          </a:prstGeom>
        </p:spPr>
      </p:pic>
      <p:pic>
        <p:nvPicPr>
          <p:cNvPr id="4" name="Picture 3"/>
          <p:cNvPicPr>
            <a:picLocks noChangeAspect="1"/>
          </p:cNvPicPr>
          <p:nvPr/>
        </p:nvPicPr>
        <p:blipFill>
          <a:blip r:embed="rId4"/>
          <a:stretch>
            <a:fillRect/>
          </a:stretch>
        </p:blipFill>
        <p:spPr>
          <a:xfrm>
            <a:off x="4572000" y="1275606"/>
            <a:ext cx="4032448" cy="2997354"/>
          </a:xfrm>
          <a:prstGeom prst="rect">
            <a:avLst/>
          </a:prstGeom>
        </p:spPr>
      </p:pic>
      <p:sp>
        <p:nvSpPr>
          <p:cNvPr id="5" name="TextBox 4"/>
          <p:cNvSpPr txBox="1"/>
          <p:nvPr/>
        </p:nvSpPr>
        <p:spPr>
          <a:xfrm>
            <a:off x="1989882" y="4272960"/>
            <a:ext cx="987771"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Ctrl-x 3</a:t>
            </a:r>
          </a:p>
        </p:txBody>
      </p:sp>
      <p:sp>
        <p:nvSpPr>
          <p:cNvPr id="6" name="TextBox 5"/>
          <p:cNvSpPr txBox="1"/>
          <p:nvPr/>
        </p:nvSpPr>
        <p:spPr>
          <a:xfrm>
            <a:off x="6228184" y="4272960"/>
            <a:ext cx="987771"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Ctrl-x 2</a:t>
            </a:r>
          </a:p>
        </p:txBody>
      </p:sp>
      <p:sp>
        <p:nvSpPr>
          <p:cNvPr id="7" name="TextBox 6"/>
          <p:cNvSpPr txBox="1"/>
          <p:nvPr/>
        </p:nvSpPr>
        <p:spPr>
          <a:xfrm>
            <a:off x="8385478" y="4488404"/>
            <a:ext cx="437940" cy="369332"/>
          </a:xfrm>
          <a:prstGeom prst="rect">
            <a:avLst/>
          </a:prstGeom>
          <a:noFill/>
        </p:spPr>
        <p:txBody>
          <a:bodyPr wrap="none" rtlCol="0">
            <a:spAutoFit/>
          </a:bodyPr>
          <a:lstStyle/>
          <a:p>
            <a:r>
              <a:rPr lang="en-US"/>
              <a:t>18</a:t>
            </a:r>
          </a:p>
        </p:txBody>
      </p:sp>
    </p:spTree>
    <p:extLst>
      <p:ext uri="{BB962C8B-B14F-4D97-AF65-F5344CB8AC3E}">
        <p14:creationId xmlns:p14="http://schemas.microsoft.com/office/powerpoint/2010/main" val="4135187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ltLang="ko-KR" sz="4000">
                <a:solidFill>
                  <a:schemeClr val="accent1"/>
                </a:solidFill>
              </a:rPr>
              <a:t> </a:t>
            </a:r>
            <a:endParaRPr lang="ko-KR" altLang="en-US" sz="4000">
              <a:solidFill>
                <a:schemeClr val="accent1"/>
              </a:solidFill>
            </a:endParaRPr>
          </a:p>
        </p:txBody>
      </p:sp>
      <p:sp>
        <p:nvSpPr>
          <p:cNvPr id="4" name="Content Placeholder 3"/>
          <p:cNvSpPr>
            <a:spLocks noGrp="1"/>
          </p:cNvSpPr>
          <p:nvPr>
            <p:ph idx="1"/>
          </p:nvPr>
        </p:nvSpPr>
        <p:spPr>
          <a:xfrm>
            <a:off x="2267744" y="627534"/>
            <a:ext cx="6419056" cy="4176464"/>
          </a:xfrm>
        </p:spPr>
        <p:txBody>
          <a:bodyPr>
            <a:normAutofit/>
          </a:bodyPr>
          <a:lstStyle/>
          <a:p>
            <a:pPr marL="0" indent="0">
              <a:buNone/>
            </a:pPr>
            <a:r>
              <a:rPr lang="en-US" sz="2000" err="1">
                <a:latin typeface="Times New Roman" panose="02020603050405020304" pitchFamily="18" charset="0"/>
                <a:cs typeface="Times New Roman" panose="02020603050405020304" pitchFamily="18" charset="0"/>
              </a:rPr>
              <a:t>Nội</a:t>
            </a:r>
            <a:r>
              <a:rPr lang="en-US" sz="2000">
                <a:latin typeface="Times New Roman" panose="02020603050405020304" pitchFamily="18" charset="0"/>
                <a:cs typeface="Times New Roman" panose="02020603050405020304" pitchFamily="18" charset="0"/>
              </a:rPr>
              <a:t> dung: 4 </a:t>
            </a:r>
            <a:r>
              <a:rPr lang="en-US" sz="2000" err="1">
                <a:latin typeface="Times New Roman" panose="02020603050405020304" pitchFamily="18" charset="0"/>
                <a:cs typeface="Times New Roman" panose="02020603050405020304" pitchFamily="18" charset="0"/>
              </a:rPr>
              <a:t>phần</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I. </a:t>
            </a:r>
            <a:r>
              <a:rPr lang="en-US" sz="2000" err="1">
                <a:latin typeface="Times New Roman" panose="02020603050405020304" pitchFamily="18" charset="0"/>
                <a:cs typeface="Times New Roman" panose="02020603050405020304" pitchFamily="18" charset="0"/>
              </a:rPr>
              <a:t>Giới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mềm</a:t>
            </a:r>
            <a:r>
              <a:rPr lang="en-US" sz="2000">
                <a:latin typeface="Times New Roman" panose="02020603050405020304" pitchFamily="18" charset="0"/>
                <a:cs typeface="Times New Roman" panose="02020603050405020304" pitchFamily="18" charset="0"/>
              </a:rPr>
              <a:t> </a:t>
            </a:r>
          </a:p>
          <a:p>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II. </a:t>
            </a:r>
            <a:r>
              <a:rPr lang="en-US" sz="2000" err="1">
                <a:latin typeface="Times New Roman" panose="02020603050405020304" pitchFamily="18" charset="0"/>
                <a:cs typeface="Times New Roman" panose="02020603050405020304" pitchFamily="18" charset="0"/>
              </a:rPr>
              <a:t>Giấy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phép</a:t>
            </a:r>
            <a:r>
              <a:rPr lang="en-US" sz="2000">
                <a:latin typeface="Times New Roman" panose="02020603050405020304" pitchFamily="18" charset="0"/>
                <a:cs typeface="Times New Roman" panose="02020603050405020304" pitchFamily="18" charset="0"/>
              </a:rPr>
              <a:t> </a:t>
            </a:r>
          </a:p>
          <a:p>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III.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phiên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bản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mềm</a:t>
            </a:r>
            <a:r>
              <a:rPr lang="en-US" sz="2000">
                <a:latin typeface="Times New Roman" panose="02020603050405020304" pitchFamily="18" charset="0"/>
                <a:cs typeface="Times New Roman" panose="02020603050405020304" pitchFamily="18" charset="0"/>
              </a:rPr>
              <a:t> </a:t>
            </a:r>
          </a:p>
          <a:p>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IV.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tính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năng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đặc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điểm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mềm</a:t>
            </a:r>
            <a:endParaRPr lang="en-US" sz="2000">
              <a:latin typeface="Times New Roman" panose="02020603050405020304" pitchFamily="18" charset="0"/>
              <a:cs typeface="Times New Roman" panose="02020603050405020304" pitchFamily="18" charset="0"/>
            </a:endParaRPr>
          </a:p>
          <a:p>
            <a:pPr marL="0" indent="0">
              <a:buNone/>
            </a:pPr>
            <a:endParaRPr lang="en-US" sz="2000">
              <a:solidFill>
                <a:schemeClr val="bg1"/>
              </a:solidFill>
              <a:latin typeface="Times New Roman" panose="02020603050405020304" pitchFamily="18" charset="0"/>
              <a:cs typeface="Times New Roman" panose="02020603050405020304" pitchFamily="18" charset="0"/>
            </a:endParaRPr>
          </a:p>
          <a:p>
            <a:pPr marL="0" indent="0">
              <a:buNone/>
            </a:pPr>
            <a:r>
              <a:rPr lang="en-US" altLang="ko-KR" sz="2000">
                <a:solidFill>
                  <a:schemeClr val="bg1"/>
                </a:solidFill>
                <a:latin typeface="Arial" pitchFamily="34" charset="0"/>
                <a:cs typeface="Arial" pitchFamily="34" charset="0"/>
              </a:rPr>
              <a:t>                                                                                    </a:t>
            </a:r>
            <a:r>
              <a:rPr lang="en-US" altLang="ko-KR" sz="2400">
                <a:latin typeface="Times New Roman" panose="02020603050405020304" pitchFamily="18" charset="0"/>
                <a:cs typeface="Times New Roman" panose="02020603050405020304" pitchFamily="18" charset="0"/>
              </a:rPr>
              <a:t>1</a:t>
            </a:r>
            <a:endParaRPr lang="ko-KR"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0594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267494"/>
            <a:ext cx="8280920" cy="4985980"/>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-Xóa cửa sổ </a:t>
            </a:r>
          </a:p>
          <a:p>
            <a:r>
              <a:rPr lang="vi-VN" sz="2000">
                <a:latin typeface="Times New Roman" panose="02020603050405020304" pitchFamily="18" charset="0"/>
                <a:cs typeface="Times New Roman" panose="02020603050405020304" pitchFamily="18" charset="0"/>
              </a:rPr>
              <a:t>+ Hiện tại: Ctrl-x 0 </a:t>
            </a:r>
          </a:p>
          <a:p>
            <a:r>
              <a:rPr lang="vi-VN" sz="2000">
                <a:latin typeface="Times New Roman" panose="02020603050405020304" pitchFamily="18" charset="0"/>
                <a:cs typeface="Times New Roman" panose="02020603050405020304" pitchFamily="18" charset="0"/>
              </a:rPr>
              <a:t>+ khác: Ctrl-x 1 </a:t>
            </a:r>
          </a:p>
          <a:p>
            <a:r>
              <a:rPr lang="vi-VN" sz="2000">
                <a:latin typeface="Times New Roman" panose="02020603050405020304" pitchFamily="18" charset="0"/>
                <a:cs typeface="Times New Roman" panose="02020603050405020304" pitchFamily="18" charset="0"/>
              </a:rPr>
              <a:t>Chỉnh sửa văn bản Về cơ bản, sau khi mở file trong Emacs là có thể bắt đầ</a:t>
            </a:r>
            <a:r>
              <a:rPr lang="en-US" sz="2000">
                <a:latin typeface="Times New Roman" panose="02020603050405020304" pitchFamily="18" charset="0"/>
                <a:cs typeface="Times New Roman" panose="02020603050405020304" pitchFamily="18" charset="0"/>
              </a:rPr>
              <a:t>u</a:t>
            </a:r>
          </a:p>
          <a:p>
            <a:r>
              <a:rPr lang="vi-VN" sz="2000">
                <a:latin typeface="Times New Roman" panose="02020603050405020304" pitchFamily="18" charset="0"/>
                <a:cs typeface="Times New Roman" panose="02020603050405020304" pitchFamily="18" charset="0"/>
              </a:rPr>
              <a:t>chỉnh sửa. Chế độ mặc định của Emacs là chế độ soạn thảo, để truy cập chế độ câu lệnh thì chỉ cần gõ Alt-x kèm theo câu lệnh.</a:t>
            </a:r>
          </a:p>
          <a:p>
            <a:r>
              <a:rPr lang="vi-VN" sz="2000">
                <a:latin typeface="Times New Roman" panose="02020603050405020304" pitchFamily="18" charset="0"/>
                <a:cs typeface="Times New Roman" panose="02020603050405020304" pitchFamily="18" charset="0"/>
              </a:rPr>
              <a:t>Để chọn một đoạn văn bản, bạn cần gõ một trong các tổ hợp phím: Ctrl-SPACE, Ctrl-@ hoặc Alt-x set-mark-command. Sau đó dùng các phím điều hướng</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 để chọn đoạn văn bản như mong muốn. </a:t>
            </a:r>
          </a:p>
          <a:p>
            <a:r>
              <a:rPr lang="vi-VN" sz="2000">
                <a:latin typeface="Times New Roman" panose="02020603050405020304" pitchFamily="18" charset="0"/>
                <a:cs typeface="Times New Roman" panose="02020603050405020304" pitchFamily="18" charset="0"/>
              </a:rPr>
              <a:t>Để cắt đoạn văn bản: Ctrl-w </a:t>
            </a:r>
          </a:p>
          <a:p>
            <a:r>
              <a:rPr lang="vi-VN" sz="2000">
                <a:latin typeface="Times New Roman" panose="02020603050405020304" pitchFamily="18" charset="0"/>
                <a:cs typeface="Times New Roman" panose="02020603050405020304" pitchFamily="18" charset="0"/>
              </a:rPr>
              <a:t>Để sao chép đoạn văn bản: Alt-w </a:t>
            </a:r>
          </a:p>
          <a:p>
            <a:r>
              <a:rPr lang="vi-VN" sz="2000">
                <a:latin typeface="Times New Roman" panose="02020603050405020304" pitchFamily="18" charset="0"/>
                <a:cs typeface="Times New Roman" panose="02020603050405020304" pitchFamily="18" charset="0"/>
              </a:rPr>
              <a:t>Để dán đoạn văn bản: Ctrl-y </a:t>
            </a:r>
          </a:p>
          <a:p>
            <a:r>
              <a:rPr lang="vi-VN" sz="2000">
                <a:latin typeface="Times New Roman" panose="02020603050405020304" pitchFamily="18" charset="0"/>
                <a:cs typeface="Times New Roman" panose="02020603050405020304" pitchFamily="18" charset="0"/>
              </a:rPr>
              <a:t>Để chọn toàn bộ nội dung file: Ctrl-x h </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a:t>
            </a:r>
          </a:p>
          <a:p>
            <a:r>
              <a:rPr lang="en-US" sz="2000">
                <a:latin typeface="Times New Roman" panose="02020603050405020304" pitchFamily="18" charset="0"/>
                <a:cs typeface="Times New Roman" panose="02020603050405020304" pitchFamily="18" charset="0"/>
              </a:rPr>
              <a:t>                                                                                                                           19</a:t>
            </a:r>
            <a:endParaRPr lang="vi-VN" sz="2000">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2550807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83518"/>
            <a:ext cx="8424936" cy="4955203"/>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Để quay lại nội dung trước đó (Undo): Ctrl-x u </a:t>
            </a:r>
          </a:p>
          <a:p>
            <a:r>
              <a:rPr lang="vi-VN" sz="2000">
                <a:latin typeface="Times New Roman" panose="02020603050405020304" pitchFamily="18" charset="0"/>
                <a:cs typeface="Times New Roman" panose="02020603050405020304" pitchFamily="18" charset="0"/>
              </a:rPr>
              <a:t>Để tìm kiếm: Ctrl-s, sau đó gõ cụm từ cần tìm </a:t>
            </a:r>
          </a:p>
          <a:p>
            <a:r>
              <a:rPr lang="vi-VN" sz="2000">
                <a:latin typeface="Times New Roman" panose="02020603050405020304" pitchFamily="18" charset="0"/>
                <a:cs typeface="Times New Roman" panose="02020603050405020304" pitchFamily="18" charset="0"/>
              </a:rPr>
              <a:t>Để thay thế: Gõ Alt-% Tiếp theo gõ cụm từ cần thay thế =&gt; Enter </a:t>
            </a:r>
            <a:endParaRPr lang="en-US" sz="2000">
              <a:latin typeface="Times New Roman" panose="02020603050405020304" pitchFamily="18" charset="0"/>
              <a:cs typeface="Times New Roman" panose="02020603050405020304" pitchFamily="18" charset="0"/>
            </a:endParaRPr>
          </a:p>
          <a:p>
            <a:r>
              <a:rPr lang="vi-VN" sz="2000">
                <a:latin typeface="Times New Roman" panose="02020603050405020304" pitchFamily="18" charset="0"/>
                <a:cs typeface="Times New Roman" panose="02020603050405020304" pitchFamily="18" charset="0"/>
              </a:rPr>
              <a:t>Kế đến gõ cụm từ muốn thay thế =&gt; Enter </a:t>
            </a:r>
            <a:endParaRPr lang="en-US" sz="2000">
              <a:latin typeface="Times New Roman" panose="02020603050405020304" pitchFamily="18" charset="0"/>
              <a:cs typeface="Times New Roman" panose="02020603050405020304" pitchFamily="18" charset="0"/>
            </a:endParaRPr>
          </a:p>
          <a:p>
            <a:r>
              <a:rPr lang="vi-VN" sz="2000">
                <a:latin typeface="Times New Roman" panose="02020603050405020304" pitchFamily="18" charset="0"/>
                <a:cs typeface="Times New Roman" panose="02020603050405020304" pitchFamily="18" charset="0"/>
              </a:rPr>
              <a:t>Gõ y để thay từ hiện tại ở vị trí con trỏ, n để dừng từ hiện tại, ! để thay thế </a:t>
            </a:r>
            <a:endParaRPr lang="en-US" sz="2000">
              <a:latin typeface="Times New Roman" panose="02020603050405020304" pitchFamily="18" charset="0"/>
              <a:cs typeface="Times New Roman" panose="02020603050405020304" pitchFamily="18" charset="0"/>
            </a:endParaRPr>
          </a:p>
          <a:p>
            <a:r>
              <a:rPr lang="vi-VN" sz="2000">
                <a:latin typeface="Times New Roman" panose="02020603050405020304" pitchFamily="18" charset="0"/>
                <a:cs typeface="Times New Roman" panose="02020603050405020304" pitchFamily="18" charset="0"/>
              </a:rPr>
              <a:t>toàn bộ các từ thỏa mãn. Có thể gõ ? để xem các câu lệnh khác sử dụng khi thay thế văn bản.</a:t>
            </a:r>
          </a:p>
          <a:p>
            <a:r>
              <a:rPr lang="vi-VN" sz="2000">
                <a:latin typeface="Times New Roman" panose="02020603050405020304" pitchFamily="18" charset="0"/>
                <a:cs typeface="Times New Roman" panose="02020603050405020304" pitchFamily="18" charset="0"/>
              </a:rPr>
              <a:t>File khởi tạo </a:t>
            </a:r>
          </a:p>
          <a:p>
            <a:r>
              <a:rPr lang="vi-VN" sz="2000">
                <a:latin typeface="Times New Roman" panose="02020603050405020304" pitchFamily="18" charset="0"/>
                <a:cs typeface="Times New Roman" panose="02020603050405020304" pitchFamily="18" charset="0"/>
              </a:rPr>
              <a:t>Mặc định, khi khởi động emacs, ta có thể tạo sẵn một file cấu hình cần thiết để </a:t>
            </a:r>
            <a:endParaRPr lang="en-US" sz="2000">
              <a:latin typeface="Times New Roman" panose="02020603050405020304" pitchFamily="18" charset="0"/>
              <a:cs typeface="Times New Roman" panose="02020603050405020304" pitchFamily="18" charset="0"/>
            </a:endParaRPr>
          </a:p>
          <a:p>
            <a:r>
              <a:rPr lang="vi-VN" sz="2000">
                <a:latin typeface="Times New Roman" panose="02020603050405020304" pitchFamily="18" charset="0"/>
                <a:cs typeface="Times New Roman" panose="02020603050405020304" pitchFamily="18" charset="0"/>
              </a:rPr>
              <a:t>tiện cho công việc. Thường là một trong các file sau: ~/.emacs, ~/.emacs.el, ~/.emacs.d/init.el</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20</a:t>
            </a:r>
            <a:endParaRPr lang="vi-VN" sz="2000">
              <a:latin typeface="Times New Roman" panose="02020603050405020304" pitchFamily="18" charset="0"/>
              <a:cs typeface="Times New Roman" panose="02020603050405020304" pitchFamily="18" charset="0"/>
            </a:endParaRPr>
          </a:p>
          <a:p>
            <a:r>
              <a:rPr lang="vi-VN"/>
              <a:t> </a:t>
            </a:r>
          </a:p>
          <a:p>
            <a:endParaRPr lang="en-US"/>
          </a:p>
        </p:txBody>
      </p:sp>
    </p:spTree>
    <p:extLst>
      <p:ext uri="{BB962C8B-B14F-4D97-AF65-F5344CB8AC3E}">
        <p14:creationId xmlns:p14="http://schemas.microsoft.com/office/powerpoint/2010/main" val="3419050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99592" y="171682"/>
            <a:ext cx="4908716" cy="84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6176"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4.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Sử</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dụng</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Ubutu</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để</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lập</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Light"/>
                <a:cs typeface="Times New Roman" panose="02020603050405020304" pitchFamily="18" charset="0"/>
              </a:rPr>
              <a:t>trình</a:t>
            </a:r>
            <a:r>
              <a:rPr kumimoji="0" lang="en-US" altLang="en-US" sz="2000" i="0" u="none" strike="noStrike" cap="none" normalizeH="0" baseline="0">
                <a:ln>
                  <a:noFill/>
                </a:ln>
                <a:solidFill>
                  <a:srgbClr val="000000"/>
                </a:solidFill>
                <a:effectLst/>
                <a:latin typeface="Times New Roman" panose="02020603050405020304" pitchFamily="18" charset="0"/>
                <a:ea typeface="等线 Light"/>
                <a:cs typeface="Times New Roman" panose="02020603050405020304" pitchFamily="18" charset="0"/>
              </a:rPr>
              <a:t>.</a:t>
            </a:r>
            <a:endParaRPr kumimoji="0" lang="en-US" altLang="en-US" sz="2000" i="0" u="none" strike="noStrike" cap="none" normalizeH="0" baseline="0">
              <a:ln>
                <a:noFill/>
              </a:ln>
              <a:solidFill>
                <a:schemeClr val="tx1"/>
              </a:solidFill>
              <a:effectLst/>
              <a:latin typeface="Times New Roman" panose="02020603050405020304" pitchFamily="18" charset="0"/>
              <a:ea typeface="等线 Ligh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Tạo</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file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để</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thực</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hiện</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biên</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soạn</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emacs</a:t>
            </a:r>
            <a:r>
              <a:rPr kumimoji="0" lang="en-US" altLang="en-US" sz="2000" i="0" u="none" strike="noStrike" cap="none" normalizeH="0" baseline="0">
                <a:ln>
                  <a:noFill/>
                </a:ln>
                <a:solidFill>
                  <a:srgbClr val="000000"/>
                </a:solidFill>
                <a:effectLst/>
                <a:latin typeface="Times New Roman" panose="02020603050405020304" pitchFamily="18" charset="0"/>
                <a:ea typeface="等线"/>
                <a:cs typeface="Times New Roman" panose="02020603050405020304" pitchFamily="18" charset="0"/>
              </a:rPr>
              <a:t> </a:t>
            </a:r>
            <a:r>
              <a:rPr kumimoji="0" lang="en-US" altLang="en-US" sz="2000" i="0" u="none" strike="noStrike" cap="none" normalizeH="0" baseline="0" err="1">
                <a:ln>
                  <a:noFill/>
                </a:ln>
                <a:solidFill>
                  <a:srgbClr val="000000"/>
                </a:solidFill>
                <a:effectLst/>
                <a:latin typeface="Times New Roman" panose="02020603050405020304" pitchFamily="18" charset="0"/>
                <a:ea typeface="等线"/>
                <a:cs typeface="Times New Roman" panose="02020603050405020304" pitchFamily="18" charset="0"/>
              </a:rPr>
              <a:t>tenfile</a:t>
            </a:r>
            <a:endParaRPr kumimoji="0" lang="en-US" altLang="en-US" sz="20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ea typeface="等线"/>
                <a:cs typeface="Calibri" panose="020F0502020204030204" pitchFamily="34" charset="0"/>
              </a:rPr>
              <a:t>  </a:t>
            </a:r>
            <a:endParaRPr kumimoji="0" lang="en-US" altLang="en-US" sz="600" b="0" i="0" u="none" strike="noStrike" cap="none" normalizeH="0" baseline="0">
              <a:ln>
                <a:noFill/>
              </a:ln>
              <a:solidFill>
                <a:schemeClr val="tx1"/>
              </a:solidFill>
              <a:effectLst/>
            </a:endParaRPr>
          </a:p>
        </p:txBody>
      </p:sp>
      <p:pic>
        <p:nvPicPr>
          <p:cNvPr id="1026" name="Picture 2" descr="C:\Users\Admin\AppData\Local\Temp\ksohtml\wps6A14.t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915566"/>
            <a:ext cx="6408712" cy="38653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72400" y="4515966"/>
            <a:ext cx="437940" cy="369332"/>
          </a:xfrm>
          <a:prstGeom prst="rect">
            <a:avLst/>
          </a:prstGeom>
          <a:noFill/>
        </p:spPr>
        <p:txBody>
          <a:bodyPr wrap="none" rtlCol="0">
            <a:spAutoFit/>
          </a:bodyPr>
          <a:lstStyle/>
          <a:p>
            <a:r>
              <a:rPr lang="en-US"/>
              <a:t>21</a:t>
            </a:r>
          </a:p>
        </p:txBody>
      </p:sp>
    </p:spTree>
    <p:extLst>
      <p:ext uri="{BB962C8B-B14F-4D97-AF65-F5344CB8AC3E}">
        <p14:creationId xmlns:p14="http://schemas.microsoft.com/office/powerpoint/2010/main" val="1482754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755576" y="411510"/>
            <a:ext cx="614768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Code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truy</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xuất</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đến</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các</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phần</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tử</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trong</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mảng</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ea typeface="等线"/>
                <a:cs typeface="Calibri" panose="020F0502020204030204" pitchFamily="34" charset="0"/>
              </a:rPr>
              <a:t>  </a:t>
            </a:r>
            <a:endParaRPr kumimoji="0" lang="en-US" altLang="en-US" sz="31600" b="0" i="0" u="none" strike="noStrike" cap="none" normalizeH="0" baseline="0">
              <a:ln>
                <a:noFill/>
              </a:ln>
              <a:solidFill>
                <a:schemeClr val="tx1"/>
              </a:solidFill>
              <a:effectLst/>
              <a:latin typeface="Calibri" panose="020F0502020204030204" pitchFamily="34" charset="0"/>
              <a:ea typeface="等线"/>
              <a:cs typeface="Calibri" panose="020F0502020204030204" pitchFamily="34" charset="0"/>
            </a:endParaRPr>
          </a:p>
        </p:txBody>
      </p:sp>
      <p:pic>
        <p:nvPicPr>
          <p:cNvPr id="2050" name="Picture 2" descr="C:\Users\Admin\AppData\Local\Temp\ksohtml\wpsF190.t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965508"/>
            <a:ext cx="6192688" cy="34120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00392" y="4377579"/>
            <a:ext cx="415498"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22</a:t>
            </a:r>
          </a:p>
        </p:txBody>
      </p:sp>
    </p:spTree>
    <p:extLst>
      <p:ext uri="{BB962C8B-B14F-4D97-AF65-F5344CB8AC3E}">
        <p14:creationId xmlns:p14="http://schemas.microsoft.com/office/powerpoint/2010/main" val="2103588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683568" y="267494"/>
            <a:ext cx="675697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Kiểm</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tra</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trang</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thái</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của</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code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gõ</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lệnh</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g++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tênfile</a:t>
            </a:r>
            <a:r>
              <a:rPr kumimoji="0" lang="en-US" altLang="en-US" sz="2000" b="0" i="0" u="none" strike="noStrike" cap="none" normalizeH="0" baseline="0">
                <a:ln>
                  <a:noFill/>
                </a:ln>
                <a:solidFill>
                  <a:schemeClr val="tx1"/>
                </a:solidFill>
                <a:effectLst/>
                <a:latin typeface="Times New Roman" panose="02020603050405020304" pitchFamily="18" charset="0"/>
                <a:ea typeface="等线"/>
                <a:cs typeface="Times New Roman" panose="02020603050405020304" pitchFamily="18" charset="0"/>
              </a:rPr>
              <a:t>     -o  </a:t>
            </a:r>
            <a:r>
              <a:rPr kumimoji="0" lang="en-US" altLang="en-US" sz="2000" b="0" i="0" u="none" strike="noStrike" cap="none" normalizeH="0" baseline="0" err="1">
                <a:ln>
                  <a:noFill/>
                </a:ln>
                <a:solidFill>
                  <a:schemeClr val="tx1"/>
                </a:solidFill>
                <a:effectLst/>
                <a:latin typeface="Times New Roman" panose="02020603050405020304" pitchFamily="18" charset="0"/>
                <a:ea typeface="等线"/>
                <a:cs typeface="Times New Roman" panose="02020603050405020304" pitchFamily="18" charset="0"/>
              </a:rPr>
              <a:t>tênfile</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eaLnBrk="0" fontAlgn="base" latinLnBrk="0" hangingPunct="0">
              <a:spcBef>
                <a:spcPct val="0"/>
              </a:spcBef>
              <a:spcAft>
                <a:spcPct val="0"/>
              </a:spcAft>
            </a:pP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Chạy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lệnh</a:t>
            </a:r>
            <a:r>
              <a:rPr lang="en-US" sz="2000">
                <a:latin typeface="Times New Roman" panose="02020603050405020304" pitchFamily="18" charset="0"/>
                <a:cs typeface="Times New Roman" panose="02020603050405020304" pitchFamily="18" charset="0"/>
              </a:rPr>
              <a:t> in </a:t>
            </a:r>
            <a:r>
              <a:rPr lang="en-US" sz="2000" err="1">
                <a:latin typeface="Times New Roman" panose="02020603050405020304" pitchFamily="18" charset="0"/>
                <a:cs typeface="Times New Roman" panose="02020603050405020304" pitchFamily="18" charset="0"/>
              </a:rPr>
              <a:t>ra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mảng</a:t>
            </a:r>
            <a:r>
              <a:rPr lang="en-US" sz="2000">
                <a:latin typeface="Times New Roman" panose="02020603050405020304" pitchFamily="18" charset="0"/>
                <a:cs typeface="Times New Roman" panose="02020603050405020304" pitchFamily="18" charset="0"/>
              </a:rPr>
              <a:t> : ./ </a:t>
            </a:r>
            <a:r>
              <a:rPr lang="en-US" sz="2000" err="1">
                <a:latin typeface="Times New Roman" panose="02020603050405020304" pitchFamily="18" charset="0"/>
                <a:cs typeface="Times New Roman" panose="02020603050405020304" pitchFamily="18" charset="0"/>
              </a:rPr>
              <a:t>tênfile</a:t>
            </a:r>
            <a:endParaRPr lang="en-US" sz="200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a:ln>
                <a:noFill/>
              </a:ln>
              <a:solidFill>
                <a:schemeClr val="tx1"/>
              </a:solidFill>
              <a:effectLst/>
              <a:latin typeface="Calibri" panose="020F0502020204030204" pitchFamily="34" charset="0"/>
              <a:ea typeface="等线"/>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600">
              <a:latin typeface="Calibri" panose="020F0502020204030204" pitchFamily="34" charset="0"/>
              <a:ea typeface="等线"/>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a:ln>
                <a:noFill/>
              </a:ln>
              <a:solidFill>
                <a:schemeClr val="tx1"/>
              </a:solidFill>
              <a:effectLst/>
              <a:latin typeface="Calibri" panose="020F0502020204030204" pitchFamily="34" charset="0"/>
              <a:ea typeface="等线"/>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600">
              <a:latin typeface="Calibri" panose="020F0502020204030204" pitchFamily="34" charset="0"/>
              <a:ea typeface="等线"/>
              <a:cs typeface="Calibri" panose="020F0502020204030204" pitchFamily="34" charset="0"/>
            </a:endParaRPr>
          </a:p>
        </p:txBody>
      </p:sp>
      <p:pic>
        <p:nvPicPr>
          <p:cNvPr id="3074" name="Picture 2" descr="C:\Users\Admin\AppData\Local\Temp\ksohtml\wps7AFF.t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5" y="1563638"/>
            <a:ext cx="36004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dmin\AppData\Local\Temp\ksohtml\wps7B00.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131590"/>
            <a:ext cx="3600400" cy="2724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77133" y="3317551"/>
            <a:ext cx="2822183" cy="677108"/>
          </a:xfrm>
          <a:prstGeom prst="rect">
            <a:avLst/>
          </a:prstGeom>
          <a:noFill/>
        </p:spPr>
        <p:txBody>
          <a:bodyPr wrap="none" rtlCol="0">
            <a:spAutoFit/>
          </a:bodyPr>
          <a:lstStyle/>
          <a:p>
            <a:r>
              <a:rPr lang="en-US" sz="2000" err="1">
                <a:latin typeface="Times New Roman" panose="02020603050405020304" pitchFamily="18" charset="0"/>
                <a:cs typeface="Times New Roman" panose="02020603050405020304" pitchFamily="18" charset="0"/>
              </a:rPr>
              <a:t>Trạng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thái</a:t>
            </a:r>
            <a:r>
              <a:rPr lang="en-US" sz="2000">
                <a:latin typeface="Times New Roman" panose="02020603050405020304" pitchFamily="18" charset="0"/>
                <a:cs typeface="Times New Roman" panose="02020603050405020304" pitchFamily="18" charset="0"/>
              </a:rPr>
              <a:t> code </a:t>
            </a:r>
            <a:r>
              <a:rPr lang="en-US" sz="2000" err="1">
                <a:latin typeface="Times New Roman" panose="02020603050405020304" pitchFamily="18" charset="0"/>
                <a:cs typeface="Times New Roman" panose="02020603050405020304" pitchFamily="18" charset="0"/>
              </a:rPr>
              <a:t>không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lỗi</a:t>
            </a:r>
            <a:endParaRPr lang="en-US" sz="2000">
              <a:latin typeface="Times New Roman" panose="02020603050405020304" pitchFamily="18" charset="0"/>
              <a:cs typeface="Times New Roman" panose="02020603050405020304" pitchFamily="18" charset="0"/>
            </a:endParaRPr>
          </a:p>
          <a:p>
            <a:endParaRPr lang="en-US"/>
          </a:p>
        </p:txBody>
      </p:sp>
      <p:sp>
        <p:nvSpPr>
          <p:cNvPr id="5" name="TextBox 4"/>
          <p:cNvSpPr txBox="1"/>
          <p:nvPr/>
        </p:nvSpPr>
        <p:spPr>
          <a:xfrm>
            <a:off x="1110750" y="3943171"/>
            <a:ext cx="2957194" cy="1015663"/>
          </a:xfrm>
          <a:prstGeom prst="rect">
            <a:avLst/>
          </a:prstGeom>
          <a:noFill/>
        </p:spPr>
        <p:txBody>
          <a:bodyPr wrap="square" rtlCol="0">
            <a:spAutoFit/>
          </a:bodyPr>
          <a:lstStyle/>
          <a:p>
            <a:r>
              <a:rPr lang="en-US" sz="2000" err="1">
                <a:latin typeface="Times New Roman" panose="02020603050405020304" pitchFamily="18" charset="0"/>
                <a:cs typeface="Times New Roman" panose="02020603050405020304" pitchFamily="18" charset="0"/>
              </a:rPr>
              <a:t>Chạy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đoạn</a:t>
            </a:r>
            <a:r>
              <a:rPr lang="en-US" sz="2000">
                <a:latin typeface="Times New Roman" panose="02020603050405020304" pitchFamily="18" charset="0"/>
                <a:cs typeface="Times New Roman" panose="02020603050405020304" pitchFamily="18" charset="0"/>
              </a:rPr>
              <a:t> code </a:t>
            </a: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in </a:t>
            </a:r>
            <a:r>
              <a:rPr lang="en-US" sz="2000" err="1">
                <a:latin typeface="Times New Roman" panose="02020603050405020304" pitchFamily="18" charset="0"/>
                <a:cs typeface="Times New Roman" panose="02020603050405020304" pitchFamily="18" charset="0"/>
              </a:rPr>
              <a:t>ra</a:t>
            </a:r>
            <a:r>
              <a:rPr lang="en-US" sz="2000">
                <a:latin typeface="Times New Roman" panose="02020603050405020304" pitchFamily="18" charset="0"/>
                <a:cs typeface="Times New Roman" panose="02020603050405020304" pitchFamily="18" charset="0"/>
              </a:rPr>
              <a:t> </a:t>
            </a:r>
          </a:p>
          <a:p>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mảng</a:t>
            </a:r>
            <a:endParaRPr lang="en-US" sz="2000">
              <a:latin typeface="Times New Roman" panose="02020603050405020304" pitchFamily="18" charset="0"/>
              <a:cs typeface="Times New Roman" panose="02020603050405020304" pitchFamily="18" charset="0"/>
            </a:endParaRPr>
          </a:p>
        </p:txBody>
      </p:sp>
      <p:sp>
        <p:nvSpPr>
          <p:cNvPr id="6" name="TextBox 5"/>
          <p:cNvSpPr txBox="1"/>
          <p:nvPr/>
        </p:nvSpPr>
        <p:spPr>
          <a:xfrm>
            <a:off x="8169455" y="4451002"/>
            <a:ext cx="437940" cy="369332"/>
          </a:xfrm>
          <a:prstGeom prst="rect">
            <a:avLst/>
          </a:prstGeom>
          <a:noFill/>
        </p:spPr>
        <p:txBody>
          <a:bodyPr wrap="none" rtlCol="0">
            <a:spAutoFit/>
          </a:bodyPr>
          <a:lstStyle/>
          <a:p>
            <a:r>
              <a:rPr lang="en-US"/>
              <a:t>25</a:t>
            </a:r>
          </a:p>
        </p:txBody>
      </p:sp>
    </p:spTree>
    <p:extLst>
      <p:ext uri="{BB962C8B-B14F-4D97-AF65-F5344CB8AC3E}">
        <p14:creationId xmlns:p14="http://schemas.microsoft.com/office/powerpoint/2010/main" val="327689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483518"/>
            <a:ext cx="8007320" cy="4955203"/>
          </a:xfrm>
          <a:prstGeom prst="rect">
            <a:avLst/>
          </a:prstGeom>
          <a:noFill/>
        </p:spPr>
        <p:txBody>
          <a:bodyPr wrap="none" rtlCol="0">
            <a:spAutoFit/>
          </a:bodyPr>
          <a:lstStyle/>
          <a:p>
            <a:r>
              <a:rPr lang="vi-VN" sz="2000">
                <a:latin typeface="Times New Roman" panose="02020603050405020304" pitchFamily="18" charset="0"/>
                <a:cs typeface="Times New Roman" panose="02020603050405020304" pitchFamily="18" charset="0"/>
              </a:rPr>
              <a:t>5. Mã Nguồn </a:t>
            </a:r>
          </a:p>
          <a:p>
            <a:r>
              <a:rPr lang="vi-VN" sz="2000">
                <a:latin typeface="Times New Roman" panose="02020603050405020304" pitchFamily="18" charset="0"/>
                <a:cs typeface="Times New Roman" panose="02020603050405020304" pitchFamily="18" charset="0"/>
              </a:rPr>
              <a:t>a, Kho lưu trữ nguồn emacs:</a:t>
            </a:r>
          </a:p>
          <a:p>
            <a:r>
              <a:rPr lang="vi-VN" sz="2000">
                <a:latin typeface="Times New Roman" panose="02020603050405020304" pitchFamily="18" charset="0"/>
                <a:cs typeface="Times New Roman" panose="02020603050405020304" pitchFamily="18" charset="0"/>
              </a:rPr>
              <a:t>Kho lưu trữ </a:t>
            </a:r>
            <a:r>
              <a:rPr lang="vi-VN" sz="2000" u="sng">
                <a:latin typeface="Times New Roman" panose="02020603050405020304" pitchFamily="18" charset="0"/>
                <a:cs typeface="Times New Roman" panose="02020603050405020304" pitchFamily="18" charset="0"/>
                <a:hlinkClick r:id="rId2"/>
              </a:rPr>
              <a:t>https://git.savannah.gnu.org/git/emacs.git</a:t>
            </a:r>
            <a:endParaRPr lang="vi-VN" sz="2000">
              <a:latin typeface="Times New Roman" panose="02020603050405020304" pitchFamily="18" charset="0"/>
              <a:cs typeface="Times New Roman" panose="02020603050405020304" pitchFamily="18" charset="0"/>
            </a:endParaRPr>
          </a:p>
          <a:p>
            <a:r>
              <a:rPr lang="vi-VN" sz="2000">
                <a:latin typeface="Times New Roman" panose="02020603050405020304" pitchFamily="18" charset="0"/>
                <a:cs typeface="Times New Roman" panose="02020603050405020304" pitchFamily="18" charset="0"/>
              </a:rPr>
              <a:t>          </a:t>
            </a:r>
            <a:r>
              <a:rPr lang="vi-VN" sz="2000" u="sng">
                <a:latin typeface="Times New Roman" panose="02020603050405020304" pitchFamily="18" charset="0"/>
                <a:cs typeface="Times New Roman" panose="02020603050405020304" pitchFamily="18" charset="0"/>
                <a:hlinkClick r:id="rId3"/>
              </a:rPr>
              <a:t>http://git.savannah.gnu.org/cgit/emacs.git</a:t>
            </a:r>
            <a:endParaRPr lang="vi-VN" sz="2000">
              <a:latin typeface="Times New Roman" panose="02020603050405020304" pitchFamily="18" charset="0"/>
              <a:cs typeface="Times New Roman" panose="02020603050405020304" pitchFamily="18" charset="0"/>
            </a:endParaRPr>
          </a:p>
          <a:p>
            <a:r>
              <a:rPr lang="vi-VN" sz="2000">
                <a:latin typeface="Times New Roman" panose="02020603050405020304" pitchFamily="18" charset="0"/>
                <a:cs typeface="Times New Roman" panose="02020603050405020304" pitchFamily="18" charset="0"/>
              </a:rPr>
              <a:t>Chế độ tổ chức: </a:t>
            </a:r>
            <a:r>
              <a:rPr lang="vi-VN" sz="2000" u="sng">
                <a:latin typeface="Times New Roman" panose="02020603050405020304" pitchFamily="18" charset="0"/>
                <a:cs typeface="Times New Roman" panose="02020603050405020304" pitchFamily="18" charset="0"/>
                <a:hlinkClick r:id="rId4"/>
              </a:rPr>
              <a:t>http://git.savannah.gnu.org/cgit/emacs/org-mode.git</a:t>
            </a:r>
            <a:endParaRPr lang="vi-VN" sz="2000">
              <a:latin typeface="Times New Roman" panose="02020603050405020304" pitchFamily="18" charset="0"/>
              <a:cs typeface="Times New Roman" panose="02020603050405020304" pitchFamily="18" charset="0"/>
            </a:endParaRPr>
          </a:p>
          <a:p>
            <a:r>
              <a:rPr lang="vi-VN" sz="2000">
                <a:latin typeface="Times New Roman" panose="02020603050405020304" pitchFamily="18" charset="0"/>
                <a:cs typeface="Times New Roman" panose="02020603050405020304" pitchFamily="18" charset="0"/>
              </a:rPr>
              <a:t>		      </a:t>
            </a:r>
            <a:r>
              <a:rPr lang="vi-VN" sz="2000" u="sng">
                <a:latin typeface="Times New Roman" panose="02020603050405020304" pitchFamily="18" charset="0"/>
                <a:cs typeface="Times New Roman" panose="02020603050405020304" pitchFamily="18" charset="0"/>
                <a:hlinkClick r:id="rId5"/>
              </a:rPr>
              <a:t>https://git.savannah.gnu.org/git/emacs/org-mode.git</a:t>
            </a:r>
            <a:endParaRPr lang="vi-VN" sz="2000">
              <a:latin typeface="Times New Roman" panose="02020603050405020304" pitchFamily="18" charset="0"/>
              <a:cs typeface="Times New Roman" panose="02020603050405020304" pitchFamily="18" charset="0"/>
            </a:endParaRPr>
          </a:p>
          <a:p>
            <a:r>
              <a:rPr lang="vi-VN" sz="2000">
                <a:latin typeface="Times New Roman" panose="02020603050405020304" pitchFamily="18" charset="0"/>
                <a:cs typeface="Times New Roman" panose="02020603050405020304" pitchFamily="18" charset="0"/>
              </a:rPr>
              <a:t>b, Các mã nguồn emacs liên quan</a:t>
            </a:r>
          </a:p>
          <a:p>
            <a:r>
              <a:rPr lang="vi-VN" sz="2000" u="sng">
                <a:latin typeface="Times New Roman" panose="02020603050405020304" pitchFamily="18" charset="0"/>
                <a:cs typeface="Times New Roman" panose="02020603050405020304" pitchFamily="18" charset="0"/>
                <a:hlinkClick r:id="rId6"/>
              </a:rPr>
              <a:t>https://github.com/emacs-mirror/emacs</a:t>
            </a:r>
            <a:endParaRPr lang="vi-VN" sz="2000">
              <a:latin typeface="Times New Roman" panose="02020603050405020304" pitchFamily="18" charset="0"/>
              <a:cs typeface="Times New Roman" panose="02020603050405020304" pitchFamily="18" charset="0"/>
            </a:endParaRPr>
          </a:p>
          <a:p>
            <a:r>
              <a:rPr lang="vi-VN" sz="2000" u="sng">
                <a:latin typeface="Times New Roman" panose="02020603050405020304" pitchFamily="18" charset="0"/>
                <a:cs typeface="Times New Roman" panose="02020603050405020304" pitchFamily="18" charset="0"/>
                <a:hlinkClick r:id="rId7"/>
              </a:rPr>
              <a:t>https://github.com/drothlis/how-to-learn-emacs</a:t>
            </a:r>
            <a:endParaRPr lang="en-US" sz="2000" u="sng">
              <a:latin typeface="Times New Roman" panose="02020603050405020304" pitchFamily="18" charset="0"/>
              <a:cs typeface="Times New Roman" panose="02020603050405020304" pitchFamily="18" charset="0"/>
            </a:endParaRPr>
          </a:p>
          <a:p>
            <a:endParaRPr lang="en-US" sz="2000" u="sng">
              <a:latin typeface="Times New Roman" panose="02020603050405020304" pitchFamily="18" charset="0"/>
              <a:cs typeface="Times New Roman" panose="02020603050405020304" pitchFamily="18" charset="0"/>
            </a:endParaRPr>
          </a:p>
          <a:p>
            <a:endParaRPr lang="en-US" sz="2000" u="sng">
              <a:latin typeface="Times New Roman" panose="02020603050405020304" pitchFamily="18" charset="0"/>
              <a:cs typeface="Times New Roman" panose="02020603050405020304" pitchFamily="18" charset="0"/>
            </a:endParaRPr>
          </a:p>
          <a:p>
            <a:endParaRPr lang="en-US" sz="2000" u="sng">
              <a:latin typeface="Times New Roman" panose="02020603050405020304" pitchFamily="18" charset="0"/>
              <a:cs typeface="Times New Roman" panose="02020603050405020304" pitchFamily="18" charset="0"/>
            </a:endParaRPr>
          </a:p>
          <a:p>
            <a:endParaRPr lang="en-US" sz="2000" u="sng">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26</a:t>
            </a:r>
            <a:endParaRPr lang="vi-VN" sz="2000">
              <a:latin typeface="Times New Roman" panose="02020603050405020304" pitchFamily="18" charset="0"/>
              <a:cs typeface="Times New Roman" panose="02020603050405020304" pitchFamily="18" charset="0"/>
            </a:endParaRPr>
          </a:p>
          <a:p>
            <a:r>
              <a:rPr lang="vi-VN"/>
              <a:t> </a:t>
            </a:r>
          </a:p>
          <a:p>
            <a:endParaRPr lang="en-US"/>
          </a:p>
        </p:txBody>
      </p:sp>
    </p:spTree>
    <p:extLst>
      <p:ext uri="{BB962C8B-B14F-4D97-AF65-F5344CB8AC3E}">
        <p14:creationId xmlns:p14="http://schemas.microsoft.com/office/powerpoint/2010/main" val="2372774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3728" y="1635646"/>
            <a:ext cx="5112297" cy="1323439"/>
          </a:xfrm>
          <a:prstGeom prst="rect">
            <a:avLst/>
          </a:prstGeom>
          <a:noFill/>
        </p:spPr>
        <p:txBody>
          <a:bodyPr wrap="none" rtlCol="0">
            <a:spAutoFit/>
          </a:bodyPr>
          <a:lstStyle/>
          <a:p>
            <a:r>
              <a:rPr lang="en-US" sz="4000" err="1">
                <a:latin typeface="Times New Roman" panose="02020603050405020304" pitchFamily="18" charset="0"/>
                <a:cs typeface="Times New Roman" panose="02020603050405020304" pitchFamily="18" charset="0"/>
              </a:rPr>
              <a:t>Cảm</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ơn</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thầy</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và</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các</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bạn</a:t>
            </a:r>
            <a:endParaRPr lang="en-US" sz="4000">
              <a:latin typeface="Times New Roman" panose="02020603050405020304" pitchFamily="18" charset="0"/>
              <a:cs typeface="Times New Roman" panose="02020603050405020304" pitchFamily="18" charset="0"/>
            </a:endParaRPr>
          </a:p>
          <a:p>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đã</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lắng</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nghe</a:t>
            </a:r>
            <a:r>
              <a:rPr lang="en-US" sz="40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99597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246192"/>
            <a:ext cx="4968552" cy="4708981"/>
          </a:xfrm>
          <a:prstGeom prst="rect">
            <a:avLst/>
          </a:prstGeom>
          <a:noFill/>
        </p:spPr>
        <p:txBody>
          <a:bodyPr wrap="square" rtlCol="0">
            <a:spAutoFit/>
          </a:bodyPr>
          <a:lstStyle/>
          <a:p>
            <a:pPr algn="just"/>
            <a:r>
              <a:rPr lang="en-US" sz="2000">
                <a:latin typeface="Times New Roman" panose="02020603050405020304" pitchFamily="18" charset="0"/>
                <a:cs typeface="Times New Roman" panose="02020603050405020304" pitchFamily="18" charset="0"/>
              </a:rPr>
              <a:t>I. GIỚI THIỆU</a:t>
            </a:r>
          </a:p>
          <a:p>
            <a:pPr algn="just"/>
            <a:r>
              <a:rPr lang="en-US" sz="2000">
                <a:latin typeface="Times New Roman" panose="02020603050405020304" pitchFamily="18" charset="0"/>
                <a:cs typeface="Times New Roman" panose="02020603050405020304" pitchFamily="18" charset="0"/>
              </a:rPr>
              <a:t>        - </a:t>
            </a:r>
            <a:r>
              <a:rPr lang="vi-VN" sz="2000">
                <a:latin typeface="Times New Roman" panose="02020603050405020304" pitchFamily="18" charset="0"/>
                <a:cs typeface="Times New Roman" panose="02020603050405020304" pitchFamily="18" charset="0"/>
              </a:rPr>
              <a:t>GNU Emacs là một phần mềm miễn phí trình soạn thảo văn bản. Nó được tạo ra bởi </a:t>
            </a:r>
            <a:endParaRPr lang="en-US" sz="2000">
              <a:latin typeface="Times New Roman" panose="02020603050405020304" pitchFamily="18" charset="0"/>
              <a:cs typeface="Times New Roman" panose="02020603050405020304" pitchFamily="18" charset="0"/>
            </a:endParaRPr>
          </a:p>
          <a:p>
            <a:pPr algn="just"/>
            <a:r>
              <a:rPr lang="vi-VN" sz="2000">
                <a:latin typeface="Times New Roman" panose="02020603050405020304" pitchFamily="18" charset="0"/>
                <a:cs typeface="Times New Roman" panose="02020603050405020304" pitchFamily="18" charset="0"/>
              </a:rPr>
              <a:t>Dự án GNU người sáng lập Richard Stallman. </a:t>
            </a:r>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 </a:t>
            </a:r>
            <a:r>
              <a:rPr lang="vi-VN" sz="2000">
                <a:latin typeface="Times New Roman" panose="02020603050405020304" pitchFamily="18" charset="0"/>
                <a:cs typeface="Times New Roman" panose="02020603050405020304" pitchFamily="18" charset="0"/>
              </a:rPr>
              <a:t>GNU Emacs có thể mở rộng bằng cách sử dụng Turing hoàn thành ngôn ngữ lập trình. GNU Emacs đã được gọi là "trình soạn thảo</a:t>
            </a:r>
            <a:endParaRPr lang="en-US" sz="2000">
              <a:latin typeface="Times New Roman" panose="02020603050405020304" pitchFamily="18" charset="0"/>
              <a:cs typeface="Times New Roman" panose="02020603050405020304" pitchFamily="18" charset="0"/>
            </a:endParaRPr>
          </a:p>
          <a:p>
            <a:pPr algn="just"/>
            <a:r>
              <a:rPr lang="vi-VN" sz="2000">
                <a:latin typeface="Times New Roman" panose="02020603050405020304" pitchFamily="18" charset="0"/>
                <a:cs typeface="Times New Roman" panose="02020603050405020304" pitchFamily="18" charset="0"/>
              </a:rPr>
              <a:t> văn bản mạnh nhất hiện nay".</a:t>
            </a:r>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 </a:t>
            </a:r>
            <a:r>
              <a:rPr lang="vi-VN" sz="2000">
                <a:latin typeface="Times New Roman" panose="02020603050405020304" pitchFamily="18" charset="0"/>
                <a:cs typeface="Times New Roman" panose="02020603050405020304" pitchFamily="18" charset="0"/>
              </a:rPr>
              <a:t>GNU Emacs có thể hiển thị các tệp bằng nhiều bộ ký tự và có thể hiển thị đồng thời hầu hết các ngôn ngữ của con người kể từ ít nhất là năm 1999</a:t>
            </a:r>
            <a:r>
              <a:rPr lang="en-US" sz="2000">
                <a:latin typeface="Times New Roman" panose="02020603050405020304" pitchFamily="18" charset="0"/>
                <a:cs typeface="Times New Roman" panose="02020603050405020304" pitchFamily="18" charset="0"/>
              </a:rPr>
              <a:t>       </a:t>
            </a:r>
          </a:p>
          <a:p>
            <a:pPr algn="just"/>
            <a:r>
              <a:rPr lang="en-US" sz="2000">
                <a:latin typeface="Times New Roman" panose="02020603050405020304" pitchFamily="18" charset="0"/>
                <a:cs typeface="Times New Roman" panose="02020603050405020304" pitchFamily="18" charset="0"/>
              </a:rPr>
              <a:t>      - </a:t>
            </a:r>
            <a:r>
              <a:rPr lang="vi-VN" sz="2000">
                <a:latin typeface="Times New Roman" panose="02020603050405020304" pitchFamily="18" charset="0"/>
                <a:cs typeface="Times New Roman" panose="02020603050405020304" pitchFamily="18" charset="0"/>
              </a:rPr>
              <a:t>Dòng thẻ cho GNU Emacs là "trình soạn thảo văn bản tự lập tài liệu có thể mở rộng".</a:t>
            </a:r>
            <a:r>
              <a:rPr lang="en-US" sz="2000">
                <a:latin typeface="Times New Roman" panose="02020603050405020304" pitchFamily="18" charset="0"/>
                <a:cs typeface="Times New Roman" panose="02020603050405020304" pitchFamily="18" charset="0"/>
              </a:rPr>
              <a:t> </a:t>
            </a:r>
          </a:p>
          <a:p>
            <a:r>
              <a:rPr lang="en-US" sz="2000"/>
              <a:t>                                                                                                      </a:t>
            </a:r>
          </a:p>
        </p:txBody>
      </p:sp>
      <p:pic>
        <p:nvPicPr>
          <p:cNvPr id="4" name="Picture 3"/>
          <p:cNvPicPr>
            <a:picLocks noChangeAspect="1"/>
          </p:cNvPicPr>
          <p:nvPr/>
        </p:nvPicPr>
        <p:blipFill>
          <a:blip r:embed="rId2"/>
          <a:stretch>
            <a:fillRect/>
          </a:stretch>
        </p:blipFill>
        <p:spPr>
          <a:xfrm>
            <a:off x="5580112" y="411510"/>
            <a:ext cx="3385356" cy="2540210"/>
          </a:xfrm>
          <a:prstGeom prst="rect">
            <a:avLst/>
          </a:prstGeom>
        </p:spPr>
      </p:pic>
      <p:sp>
        <p:nvSpPr>
          <p:cNvPr id="5" name="Rectangle 4"/>
          <p:cNvSpPr/>
          <p:nvPr/>
        </p:nvSpPr>
        <p:spPr>
          <a:xfrm>
            <a:off x="5652120" y="2859782"/>
            <a:ext cx="3241340" cy="2246769"/>
          </a:xfrm>
          <a:prstGeom prst="rect">
            <a:avLst/>
          </a:prstGeom>
        </p:spPr>
        <p:txBody>
          <a:bodyPr wrap="square">
            <a:spAutoFit/>
          </a:bodyPr>
          <a:lstStyle/>
          <a:p>
            <a:r>
              <a:rPr lang="vi-VN" sz="2000" b="1">
                <a:latin typeface="Times New Roman" panose="02020603050405020304" pitchFamily="18" charset="0"/>
                <a:cs typeface="Times New Roman" panose="02020603050405020304" pitchFamily="18" charset="0"/>
              </a:rPr>
              <a:t>Richard Matthew Stallman</a:t>
            </a:r>
            <a:r>
              <a:rPr lang="vi-VN" sz="2000">
                <a:latin typeface="Times New Roman" panose="02020603050405020304" pitchFamily="18" charset="0"/>
                <a:cs typeface="Times New Roman" panose="02020603050405020304" pitchFamily="18" charset="0"/>
              </a:rPr>
              <a:t> </a:t>
            </a:r>
            <a:endParaRPr lang="en-US" sz="2000">
              <a:latin typeface="Times New Roman" panose="02020603050405020304" pitchFamily="18" charset="0"/>
              <a:cs typeface="Times New Roman" panose="02020603050405020304" pitchFamily="18" charset="0"/>
            </a:endParaRPr>
          </a:p>
          <a:p>
            <a:r>
              <a:rPr lang="vi-VN" sz="2000">
                <a:latin typeface="Times New Roman" panose="02020603050405020304" pitchFamily="18" charset="0"/>
                <a:cs typeface="Times New Roman" panose="02020603050405020304" pitchFamily="18" charset="0"/>
              </a:rPr>
              <a:t>(sinh 16 thán</a:t>
            </a:r>
            <a:r>
              <a:rPr lang="en-US" sz="2000">
                <a:latin typeface="Times New Roman" panose="02020603050405020304" pitchFamily="18" charset="0"/>
                <a:cs typeface="Times New Roman" panose="02020603050405020304" pitchFamily="18" charset="0"/>
              </a:rPr>
              <a:t>g 3 </a:t>
            </a:r>
            <a:r>
              <a:rPr lang="vi-VN" sz="2000">
                <a:latin typeface="Times New Roman" panose="02020603050405020304" pitchFamily="18" charset="0"/>
                <a:cs typeface="Times New Roman" panose="02020603050405020304" pitchFamily="18" charset="0"/>
              </a:rPr>
              <a:t>năm 1</a:t>
            </a:r>
            <a:r>
              <a:rPr lang="en-US" sz="2000">
                <a:latin typeface="Times New Roman" panose="02020603050405020304" pitchFamily="18" charset="0"/>
                <a:cs typeface="Times New Roman" panose="02020603050405020304" pitchFamily="18" charset="0"/>
              </a:rPr>
              <a:t>953</a:t>
            </a:r>
            <a:r>
              <a:rPr lang="vi-VN" sz="2000">
                <a:latin typeface="Times New Roman" panose="02020603050405020304" pitchFamily="18" charset="0"/>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2</a:t>
            </a:r>
          </a:p>
        </p:txBody>
      </p:sp>
    </p:spTree>
    <p:extLst>
      <p:ext uri="{BB962C8B-B14F-4D97-AF65-F5344CB8AC3E}">
        <p14:creationId xmlns:p14="http://schemas.microsoft.com/office/powerpoint/2010/main" val="19269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771550"/>
            <a:ext cx="4032448" cy="2862322"/>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II.GIẤY PHÉP</a:t>
            </a:r>
          </a:p>
          <a:p>
            <a:r>
              <a:rPr lang="en-US" sz="2000">
                <a:latin typeface="Times New Roman" panose="02020603050405020304" pitchFamily="18" charset="0"/>
                <a:cs typeface="Times New Roman" panose="02020603050405020304" pitchFamily="18" charset="0"/>
              </a:rPr>
              <a:t> </a:t>
            </a:r>
          </a:p>
          <a:p>
            <a:r>
              <a:rPr lang="vi-VN" sz="2000">
                <a:latin typeface="Times New Roman" panose="02020603050405020304" pitchFamily="18" charset="0"/>
                <a:cs typeface="Times New Roman" panose="02020603050405020304" pitchFamily="18" charset="0"/>
              </a:rPr>
              <a:t>Các điều khoản của Giấy phép Công cộng GNU (GPL) nêu rõ rằng mã </a:t>
            </a:r>
            <a:endParaRPr lang="en-US" sz="2000">
              <a:latin typeface="Times New Roman" panose="02020603050405020304" pitchFamily="18" charset="0"/>
              <a:cs typeface="Times New Roman" panose="02020603050405020304" pitchFamily="18" charset="0"/>
            </a:endParaRPr>
          </a:p>
          <a:p>
            <a:r>
              <a:rPr lang="vi-VN" sz="2000">
                <a:latin typeface="Times New Roman" panose="02020603050405020304" pitchFamily="18" charset="0"/>
                <a:cs typeface="Times New Roman" panose="02020603050405020304" pitchFamily="18" charset="0"/>
              </a:rPr>
              <a:t>nguồn </a:t>
            </a:r>
            <a:endParaRPr lang="en-US" sz="2000">
              <a:latin typeface="Times New Roman" panose="02020603050405020304" pitchFamily="18" charset="0"/>
              <a:cs typeface="Times New Roman" panose="02020603050405020304" pitchFamily="18" charset="0"/>
            </a:endParaRPr>
          </a:p>
          <a:p>
            <a:r>
              <a:rPr lang="vi-VN" sz="2000">
                <a:latin typeface="Times New Roman" panose="02020603050405020304" pitchFamily="18" charset="0"/>
                <a:cs typeface="Times New Roman" panose="02020603050405020304" pitchFamily="18" charset="0"/>
              </a:rPr>
              <a:t>Emacs, bao gồm cả thành phần C và Emacs Lisp, có sẵn miễn phí để kiểm tra, sửa đổi và phân phối lại. </a:t>
            </a:r>
            <a:endParaRPr lang="en-US" sz="2000">
              <a:latin typeface="Times New Roman" panose="02020603050405020304" pitchFamily="18" charset="0"/>
              <a:cs typeface="Times New Roman" panose="02020603050405020304" pitchFamily="18" charset="0"/>
            </a:endParaRPr>
          </a:p>
          <a:p>
            <a:endParaRPr lang="en-US" sz="2000"/>
          </a:p>
        </p:txBody>
      </p:sp>
      <p:pic>
        <p:nvPicPr>
          <p:cNvPr id="3" name="Picture 2"/>
          <p:cNvPicPr>
            <a:picLocks noChangeAspect="1"/>
          </p:cNvPicPr>
          <p:nvPr/>
        </p:nvPicPr>
        <p:blipFill>
          <a:blip r:embed="rId2"/>
          <a:stretch>
            <a:fillRect/>
          </a:stretch>
        </p:blipFill>
        <p:spPr>
          <a:xfrm>
            <a:off x="4788024" y="843558"/>
            <a:ext cx="4227389" cy="3173690"/>
          </a:xfrm>
          <a:prstGeom prst="rect">
            <a:avLst/>
          </a:prstGeom>
        </p:spPr>
      </p:pic>
      <p:sp>
        <p:nvSpPr>
          <p:cNvPr id="4" name="TextBox 3"/>
          <p:cNvSpPr txBox="1"/>
          <p:nvPr/>
        </p:nvSpPr>
        <p:spPr>
          <a:xfrm>
            <a:off x="8244408" y="4371950"/>
            <a:ext cx="311304" cy="369332"/>
          </a:xfrm>
          <a:prstGeom prst="rect">
            <a:avLst/>
          </a:prstGeom>
          <a:noFill/>
        </p:spPr>
        <p:txBody>
          <a:bodyPr wrap="none" rtlCol="0">
            <a:spAutoFit/>
          </a:bodyPr>
          <a:lstStyle/>
          <a:p>
            <a:r>
              <a:rPr lang="en-US"/>
              <a:t>3</a:t>
            </a:r>
          </a:p>
        </p:txBody>
      </p:sp>
    </p:spTree>
    <p:extLst>
      <p:ext uri="{BB962C8B-B14F-4D97-AF65-F5344CB8AC3E}">
        <p14:creationId xmlns:p14="http://schemas.microsoft.com/office/powerpoint/2010/main" val="87559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411510"/>
            <a:ext cx="4896544" cy="3385542"/>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III. LỊCH SỬ PHIÊN BẢN GNU </a:t>
            </a:r>
            <a:r>
              <a:rPr lang="en-US" sz="2000" err="1">
                <a:latin typeface="Times New Roman" panose="02020603050405020304" pitchFamily="18" charset="0"/>
                <a:cs typeface="Times New Roman" panose="02020603050405020304" pitchFamily="18" charset="0"/>
              </a:rPr>
              <a:t>emacs</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pPr algn="just"/>
            <a:r>
              <a:rPr lang="en-US" sz="2000" err="1">
                <a:latin typeface="Times New Roman" panose="02020603050405020304" pitchFamily="18" charset="0"/>
                <a:cs typeface="Times New Roman" panose="02020603050405020304" pitchFamily="18" charset="0"/>
              </a:rPr>
              <a:t>Phiên</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bản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đầu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tiên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phiên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bản</a:t>
            </a:r>
            <a:r>
              <a:rPr lang="vi-VN" sz="2000">
                <a:latin typeface="Times New Roman" panose="02020603050405020304" pitchFamily="18" charset="0"/>
                <a:cs typeface="Times New Roman" panose="02020603050405020304" pitchFamily="18" charset="0"/>
              </a:rPr>
              <a:t> 1</a:t>
            </a:r>
            <a:r>
              <a:rPr lang="en-US" sz="2000">
                <a:latin typeface="Times New Roman" panose="02020603050405020304" pitchFamily="18" charset="0"/>
                <a:cs typeface="Times New Roman" panose="02020603050405020304" pitchFamily="18" charset="0"/>
              </a:rPr>
              <a:t>3</a:t>
            </a:r>
            <a:r>
              <a:rPr lang="vi-VN"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(20</a:t>
            </a:r>
            <a:r>
              <a:rPr lang="vi-VN" sz="2000">
                <a:latin typeface="Times New Roman" panose="02020603050405020304" pitchFamily="18" charset="0"/>
                <a:cs typeface="Times New Roman" panose="02020603050405020304" pitchFamily="18" charset="0"/>
              </a:rPr>
              <a:t> tháng </a:t>
            </a:r>
            <a:r>
              <a:rPr lang="en-US" sz="2000">
                <a:latin typeface="Times New Roman" panose="02020603050405020304" pitchFamily="18" charset="0"/>
                <a:cs typeface="Times New Roman" panose="02020603050405020304" pitchFamily="18" charset="0"/>
              </a:rPr>
              <a:t>3</a:t>
            </a:r>
            <a:r>
              <a:rPr lang="vi-VN" sz="2000">
                <a:latin typeface="Times New Roman" panose="02020603050405020304" pitchFamily="18" charset="0"/>
                <a:cs typeface="Times New Roman" panose="02020603050405020304" pitchFamily="18" charset="0"/>
              </a:rPr>
              <a:t> năm 1985</a:t>
            </a:r>
            <a:r>
              <a:rPr lang="en-US" sz="2000">
                <a:latin typeface="Times New Roman" panose="02020603050405020304" pitchFamily="18" charset="0"/>
                <a:cs typeface="Times New Roman" panose="02020603050405020304" pitchFamily="18" charset="0"/>
              </a:rPr>
              <a:t>)</a:t>
            </a:r>
          </a:p>
          <a:p>
            <a:pPr algn="just"/>
            <a:endParaRPr lang="en-US" sz="2000">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a:p>
            <a:pPr algn="just"/>
            <a:r>
              <a:rPr lang="en-US" sz="2000" err="1">
                <a:latin typeface="Times New Roman" panose="02020603050405020304" pitchFamily="18" charset="0"/>
                <a:cs typeface="Times New Roman" panose="02020603050405020304" pitchFamily="18" charset="0"/>
              </a:rPr>
              <a:t>Phiên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bản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mới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nhất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27</a:t>
            </a:r>
            <a:r>
              <a:rPr lang="en-US" sz="2000">
                <a:latin typeface="Times New Roman" panose="02020603050405020304" pitchFamily="18" charset="0"/>
                <a:cs typeface="Times New Roman" panose="02020603050405020304" pitchFamily="18" charset="0"/>
              </a:rPr>
              <a:t>.2 (25</a:t>
            </a:r>
            <a:r>
              <a:rPr lang="vi-VN" sz="2000">
                <a:latin typeface="Times New Roman" panose="02020603050405020304" pitchFamily="18" charset="0"/>
                <a:cs typeface="Times New Roman" panose="02020603050405020304" pitchFamily="18" charset="0"/>
              </a:rPr>
              <a:t>tháng </a:t>
            </a:r>
            <a:r>
              <a:rPr lang="en-US" sz="2000">
                <a:latin typeface="Times New Roman" panose="02020603050405020304" pitchFamily="18" charset="0"/>
                <a:cs typeface="Times New Roman" panose="02020603050405020304" pitchFamily="18" charset="0"/>
              </a:rPr>
              <a:t>3 </a:t>
            </a:r>
            <a:r>
              <a:rPr lang="en-US" sz="2000" err="1">
                <a:latin typeface="Times New Roman" panose="02020603050405020304" pitchFamily="18" charset="0"/>
                <a:cs typeface="Times New Roman" panose="02020603050405020304" pitchFamily="18" charset="0"/>
              </a:rPr>
              <a:t>năm</a:t>
            </a:r>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20</a:t>
            </a:r>
            <a:r>
              <a:rPr lang="en-US" sz="2000">
                <a:latin typeface="Times New Roman" panose="02020603050405020304" pitchFamily="18" charset="0"/>
                <a:cs typeface="Times New Roman" panose="02020603050405020304" pitchFamily="18" charset="0"/>
              </a:rPr>
              <a:t>21) </a:t>
            </a:r>
          </a:p>
          <a:p>
            <a:pPr algn="just"/>
            <a:r>
              <a:rPr lang="en-US">
                <a:latin typeface="Times New Roman" panose="02020603050405020304" pitchFamily="18" charset="0"/>
                <a:cs typeface="Times New Roman" panose="02020603050405020304" pitchFamily="18" charset="0"/>
              </a:rPr>
              <a:t>       </a:t>
            </a:r>
          </a:p>
          <a:p>
            <a:endParaRPr lang="en-US"/>
          </a:p>
          <a:p>
            <a:endParaRPr lang="en-US"/>
          </a:p>
        </p:txBody>
      </p:sp>
      <p:pic>
        <p:nvPicPr>
          <p:cNvPr id="3" name="Picture 2"/>
          <p:cNvPicPr>
            <a:picLocks noChangeAspect="1"/>
          </p:cNvPicPr>
          <p:nvPr/>
        </p:nvPicPr>
        <p:blipFill>
          <a:blip r:embed="rId2"/>
          <a:stretch>
            <a:fillRect/>
          </a:stretch>
        </p:blipFill>
        <p:spPr>
          <a:xfrm>
            <a:off x="5652120" y="267494"/>
            <a:ext cx="3170890" cy="3456384"/>
          </a:xfrm>
          <a:prstGeom prst="rect">
            <a:avLst/>
          </a:prstGeom>
        </p:spPr>
      </p:pic>
      <p:sp>
        <p:nvSpPr>
          <p:cNvPr id="4" name="TextBox 3"/>
          <p:cNvSpPr txBox="1"/>
          <p:nvPr/>
        </p:nvSpPr>
        <p:spPr>
          <a:xfrm>
            <a:off x="8244408" y="4443958"/>
            <a:ext cx="312906"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4</a:t>
            </a:r>
          </a:p>
        </p:txBody>
      </p:sp>
      <p:sp>
        <p:nvSpPr>
          <p:cNvPr id="5" name="TextBox 4"/>
          <p:cNvSpPr txBox="1"/>
          <p:nvPr/>
        </p:nvSpPr>
        <p:spPr>
          <a:xfrm>
            <a:off x="7092280" y="3899252"/>
            <a:ext cx="646331"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27</a:t>
            </a:r>
            <a:r>
              <a:rPr lang="en-US">
                <a:latin typeface="Times New Roman" panose="02020603050405020304" pitchFamily="18" charset="0"/>
                <a:cs typeface="Times New Roman" panose="02020603050405020304" pitchFamily="18" charset="0"/>
              </a:rPr>
              <a:t>.2</a:t>
            </a:r>
            <a:endParaRPr lang="en-US"/>
          </a:p>
        </p:txBody>
      </p:sp>
    </p:spTree>
    <p:extLst>
      <p:ext uri="{BB962C8B-B14F-4D97-AF65-F5344CB8AC3E}">
        <p14:creationId xmlns:p14="http://schemas.microsoft.com/office/powerpoint/2010/main" val="2303390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83230"/>
            <a:ext cx="7992888" cy="4678204"/>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IV. CÁC TÍNH NĂNG, ĐẶC ĐIỂM, KIẾM TRÚC PHẦN MỀM</a:t>
            </a:r>
          </a:p>
          <a:p>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1. </a:t>
            </a:r>
            <a:r>
              <a:rPr lang="en-US" sz="2000" err="1">
                <a:latin typeface="Times New Roman" panose="02020603050405020304" pitchFamily="18" charset="0"/>
                <a:cs typeface="Times New Roman" panose="02020603050405020304" pitchFamily="18" charset="0"/>
              </a:rPr>
              <a:t>Tính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năng</a:t>
            </a:r>
            <a:r>
              <a:rPr lang="en-US" sz="2000">
                <a:latin typeface="Times New Roman" panose="02020603050405020304" pitchFamily="18" charset="0"/>
                <a:cs typeface="Times New Roman" panose="02020603050405020304" pitchFamily="18" charset="0"/>
              </a:rPr>
              <a:t>:</a:t>
            </a:r>
          </a:p>
          <a:p>
            <a:pPr algn="just"/>
            <a:endParaRPr lang="en-US" sz="2000">
              <a:latin typeface="Times New Roman" panose="02020603050405020304" pitchFamily="18" charset="0"/>
              <a:cs typeface="Times New Roman" panose="02020603050405020304" pitchFamily="18" charset="0"/>
            </a:endParaRPr>
          </a:p>
          <a:p>
            <a:pPr algn="just"/>
            <a:r>
              <a:rPr lang="vi-VN"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    - S</a:t>
            </a:r>
            <a:r>
              <a:rPr lang="vi-VN" sz="2000">
                <a:latin typeface="Times New Roman" panose="02020603050405020304" pitchFamily="18" charset="0"/>
                <a:cs typeface="Times New Roman" panose="02020603050405020304" pitchFamily="18" charset="0"/>
              </a:rPr>
              <a:t>oạn thảo văn bản, nó có khả năng soạn thảo trên nhiều cửa số và bộ</a:t>
            </a:r>
            <a:r>
              <a:rPr lang="en-US" sz="2000">
                <a:latin typeface="Times New Roman" panose="02020603050405020304" pitchFamily="18" charset="0"/>
                <a:cs typeface="Times New Roman" panose="02020603050405020304" pitchFamily="18" charset="0"/>
              </a:rPr>
              <a:t> </a:t>
            </a:r>
          </a:p>
          <a:p>
            <a:pPr algn="just"/>
            <a:r>
              <a:rPr lang="en-US" sz="2000" err="1">
                <a:latin typeface="Times New Roman" panose="02020603050405020304" pitchFamily="18" charset="0"/>
                <a:cs typeface="Times New Roman" panose="02020603050405020304" pitchFamily="18" charset="0"/>
              </a:rPr>
              <a:t>đệ</a:t>
            </a:r>
            <a:r>
              <a:rPr lang="vi-VN" sz="2000">
                <a:latin typeface="Times New Roman" panose="02020603050405020304" pitchFamily="18" charset="0"/>
                <a:cs typeface="Times New Roman" panose="02020603050405020304" pitchFamily="18" charset="0"/>
              </a:rPr>
              <a:t>m cùng một lúc mà không gặp vấn đề gì. </a:t>
            </a:r>
          </a:p>
          <a:p>
            <a:pPr algn="just"/>
            <a:r>
              <a:rPr lang="en-US" sz="2000">
                <a:latin typeface="Times New Roman" panose="02020603050405020304" pitchFamily="18" charset="0"/>
                <a:cs typeface="Times New Roman" panose="02020603050405020304" pitchFamily="18" charset="0"/>
              </a:rPr>
              <a:t>      - D</a:t>
            </a:r>
            <a:r>
              <a:rPr lang="vi-VN" sz="2000">
                <a:latin typeface="Times New Roman" panose="02020603050405020304" pitchFamily="18" charset="0"/>
                <a:cs typeface="Times New Roman" panose="02020603050405020304" pitchFamily="18" charset="0"/>
              </a:rPr>
              <a:t>ùng để tự tìm kiếm, thay thế và sữa lỗi bài viết, trong quá trình soạn </a:t>
            </a:r>
            <a:endParaRPr lang="en-US" sz="2000">
              <a:latin typeface="Times New Roman" panose="02020603050405020304" pitchFamily="18" charset="0"/>
              <a:cs typeface="Times New Roman" panose="02020603050405020304" pitchFamily="18" charset="0"/>
            </a:endParaRPr>
          </a:p>
          <a:p>
            <a:pPr algn="just"/>
            <a:r>
              <a:rPr lang="vi-VN" sz="2000">
                <a:latin typeface="Times New Roman" panose="02020603050405020304" pitchFamily="18" charset="0"/>
                <a:cs typeface="Times New Roman" panose="02020603050405020304" pitchFamily="18" charset="0"/>
              </a:rPr>
              <a:t>thảo văn bản của người dùng, với tính năng giúp người đỡ tốn</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nhiều công </a:t>
            </a:r>
            <a:endParaRPr lang="en-US" sz="2000">
              <a:latin typeface="Times New Roman" panose="02020603050405020304" pitchFamily="18" charset="0"/>
              <a:cs typeface="Times New Roman" panose="02020603050405020304" pitchFamily="18" charset="0"/>
            </a:endParaRPr>
          </a:p>
          <a:p>
            <a:pPr algn="just"/>
            <a:r>
              <a:rPr lang="vi-VN" sz="2000">
                <a:latin typeface="Times New Roman" panose="02020603050405020304" pitchFamily="18" charset="0"/>
                <a:cs typeface="Times New Roman" panose="02020603050405020304" pitchFamily="18" charset="0"/>
              </a:rPr>
              <a:t>sức, thay vào đó có thể tập trung tốt hơn văn bản của mình.</a:t>
            </a:r>
          </a:p>
          <a:p>
            <a:pPr algn="just"/>
            <a:r>
              <a:rPr lang="vi-VN"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     - S</a:t>
            </a:r>
            <a:r>
              <a:rPr lang="vi-VN" sz="2000">
                <a:latin typeface="Times New Roman" panose="02020603050405020304" pitchFamily="18" charset="0"/>
                <a:cs typeface="Times New Roman" panose="02020603050405020304" pitchFamily="18" charset="0"/>
              </a:rPr>
              <a:t>oạn thảo đệ quy, tức là cho phép soạn thảo khi một</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câu lệnh đang </a:t>
            </a:r>
            <a:endParaRPr lang="en-US" sz="2000">
              <a:latin typeface="Times New Roman" panose="02020603050405020304" pitchFamily="18" charset="0"/>
              <a:cs typeface="Times New Roman" panose="02020603050405020304" pitchFamily="18" charset="0"/>
            </a:endParaRPr>
          </a:p>
          <a:p>
            <a:pPr algn="just"/>
            <a:r>
              <a:rPr lang="vi-VN" sz="2000">
                <a:latin typeface="Times New Roman" panose="02020603050405020304" pitchFamily="18" charset="0"/>
                <a:cs typeface="Times New Roman" panose="02020603050405020304" pitchFamily="18" charset="0"/>
              </a:rPr>
              <a:t>thực hiện giữa chừng.</a:t>
            </a:r>
            <a:endParaRPr lang="en-US" sz="2000">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5</a:t>
            </a:r>
            <a:endParaRPr lang="vi-VN" sz="2000">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558109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8064896" cy="4647426"/>
          </a:xfrm>
          <a:prstGeom prst="rect">
            <a:avLst/>
          </a:prstGeom>
          <a:noFill/>
        </p:spPr>
        <p:txBody>
          <a:bodyPr wrap="square" rtlCol="0">
            <a:spAutoFit/>
          </a:bodyPr>
          <a:lstStyle/>
          <a:p>
            <a:r>
              <a:rPr lang="en-US">
                <a:solidFill>
                  <a:schemeClr val="bg1"/>
                </a:solidFill>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Khi sử dụng Emacs bạn có nhiều chế độ soạn thảo văn bản, bao gồm soạn thảo văn bản thường, các file chương trình, ngôn ngữ đánh dấu, Latex và vẽ hình bằng các ký tự khác nhau. </a:t>
            </a:r>
            <a:br>
              <a:rPr lang="en-US" sz="2000">
                <a:latin typeface="Times New Roman" panose="02020603050405020304" pitchFamily="18" charset="0"/>
                <a:cs typeface="Times New Roman" panose="02020603050405020304" pitchFamily="18" charset="0"/>
              </a:rPr>
            </a:br>
            <a:br>
              <a:rPr lang="vi-VN"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Ngoài ra Emacs cũng có các macro bàn phím, có thể sửa đổi theo ý thích của cá nhân bằng cách chỉnh sửa các biến của một chương trình. Bạn cũng có thể lập trình bằng ngôn ngữ lập trình Emacs Lisp.</a:t>
            </a:r>
            <a:br>
              <a:rPr lang="en-US" sz="2000">
                <a:latin typeface="Times New Roman" panose="02020603050405020304" pitchFamily="18" charset="0"/>
                <a:cs typeface="Times New Roman" panose="02020603050405020304" pitchFamily="18" charset="0"/>
              </a:rPr>
            </a:br>
            <a:br>
              <a:rPr lang="vi-VN" sz="2000">
                <a:latin typeface="Times New Roman" panose="02020603050405020304" pitchFamily="18" charset="0"/>
                <a:cs typeface="Times New Roman" panose="02020603050405020304" pitchFamily="18" charset="0"/>
              </a:rPr>
            </a:br>
            <a:r>
              <a:rPr lang="vi-VN"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Emacs có nhiều chương trình phụ trợ rất hữu ích, có thể kể đến như danh sách các thư mục giúp bạn dễ dàng quản lý dữ liệu, tính năng đọc và soạn email nhanh chóng, đẹp mắt, cũng như những chương trình phụ trợ cho trò chơi…</a:t>
            </a:r>
            <a:br>
              <a:rPr lang="en-US">
                <a:solidFill>
                  <a:schemeClr val="bg1"/>
                </a:solidFill>
                <a:latin typeface="Times New Roman" panose="02020603050405020304" pitchFamily="18" charset="0"/>
                <a:cs typeface="Times New Roman" panose="02020603050405020304" pitchFamily="18" charset="0"/>
              </a:rPr>
            </a:br>
            <a:endParaRPr lang="en-US">
              <a:solidFill>
                <a:schemeClr val="bg1"/>
              </a:solidFill>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6</a:t>
            </a:r>
            <a:br>
              <a:rPr lang="en-US">
                <a:solidFill>
                  <a:schemeClr val="bg1"/>
                </a:solidFill>
                <a:latin typeface="Times New Roman" panose="02020603050405020304" pitchFamily="18" charset="0"/>
                <a:cs typeface="Times New Roman" panose="02020603050405020304" pitchFamily="18" charset="0"/>
              </a:rPr>
            </a:br>
            <a:r>
              <a:rPr lang="en-US">
                <a:solidFill>
                  <a:schemeClr val="bg1"/>
                </a:solidFill>
                <a:latin typeface="Times New Roman" panose="02020603050405020304" pitchFamily="18" charset="0"/>
                <a:cs typeface="Times New Roman" panose="02020603050405020304" pitchFamily="18" charset="0"/>
              </a:rPr>
              <a:t>   </a:t>
            </a:r>
            <a:endParaRPr lang="en-US"/>
          </a:p>
        </p:txBody>
      </p:sp>
    </p:spTree>
    <p:extLst>
      <p:ext uri="{BB962C8B-B14F-4D97-AF65-F5344CB8AC3E}">
        <p14:creationId xmlns:p14="http://schemas.microsoft.com/office/powerpoint/2010/main" val="41854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555526"/>
            <a:ext cx="7992888" cy="4678204"/>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2. </a:t>
            </a:r>
            <a:r>
              <a:rPr lang="en-US" sz="2000" err="1">
                <a:latin typeface="Times New Roman" panose="02020603050405020304" pitchFamily="18" charset="0"/>
                <a:cs typeface="Times New Roman" panose="02020603050405020304" pitchFamily="18" charset="0"/>
              </a:rPr>
              <a:t>Đặc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điểm</a:t>
            </a:r>
            <a:r>
              <a:rPr lang="en-US" sz="2000">
                <a:latin typeface="Times New Roman" panose="02020603050405020304" pitchFamily="18" charset="0"/>
                <a:cs typeface="Times New Roman" panose="02020603050405020304" pitchFamily="18" charset="0"/>
              </a:rPr>
              <a:t>:</a:t>
            </a: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 GNU Emacs là một hiển thị thời gian thực trình chỉnh sửa, vì các chỉnh sửa của nó được hiển thị trên màn hình khi chúng xảy ra. Đây là hành vi tiêu chuẩn cho các trình soạn thảo văn bản hiện đại nhưng EMACS là một trong những công cụ sớm nhất thực hiện điều này. </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 </a:t>
            </a:r>
            <a:r>
              <a:rPr lang="vi-VN" sz="2000">
                <a:latin typeface="Times New Roman" panose="02020603050405020304" pitchFamily="18" charset="0"/>
                <a:cs typeface="Times New Roman" panose="02020603050405020304" pitchFamily="18" charset="0"/>
              </a:rPr>
              <a:t>Giải pháp thay thế là phải đưa ra một lệnh riêng biệt để hiển thị văn bản, ví dụ sau khi sửa đổi nó.</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Điều này được thực hiện trong trình chỉnh sửa</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dòng, chẳng hạn như ed (unix), ED (CP / M) và Edlin (MS-DOS).</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7</a:t>
            </a:r>
            <a:endParaRPr lang="vi-VN" sz="2000">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3552513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267494"/>
            <a:ext cx="7848872" cy="5262979"/>
          </a:xfrm>
          <a:prstGeom prst="rect">
            <a:avLst/>
          </a:prstGeom>
          <a:noFill/>
        </p:spPr>
        <p:txBody>
          <a:bodyPr wrap="square" rtlCol="0">
            <a:spAutoFit/>
          </a:bodyPr>
          <a:lstStyle/>
          <a:p>
            <a:pPr algn="just"/>
            <a:r>
              <a:rPr lang="en-US" sz="2000">
                <a:latin typeface="Times New Roman" panose="02020603050405020304" pitchFamily="18" charset="0"/>
                <a:cs typeface="Times New Roman" panose="02020603050405020304" pitchFamily="18" charset="0"/>
              </a:rPr>
              <a:t>3. </a:t>
            </a:r>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mềm</a:t>
            </a:r>
            <a:r>
              <a:rPr lang="en-US" sz="2000">
                <a:latin typeface="Times New Roman" panose="02020603050405020304" pitchFamily="18" charset="0"/>
                <a:cs typeface="Times New Roman" panose="02020603050405020304" pitchFamily="18" charset="0"/>
              </a:rPr>
              <a:t>:</a:t>
            </a:r>
          </a:p>
          <a:p>
            <a:pPr algn="just"/>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 </a:t>
            </a:r>
            <a:r>
              <a:rPr lang="vi-VN" sz="2000">
                <a:latin typeface="Times New Roman" panose="02020603050405020304" pitchFamily="18" charset="0"/>
                <a:cs typeface="Times New Roman" panose="02020603050405020304" pitchFamily="18" charset="0"/>
              </a:rPr>
              <a:t>Phương ngữ được sử dụng trong GNU Emacs được gọi là Emacs Lisp (ELisp). Lớp ELisp nằm trên cùng một lõi ổn định của các dịch vụ cơ bản và nền tảng trừu tượng được viết bằng Ngôn ngữ lập trình C. </a:t>
            </a:r>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 </a:t>
            </a:r>
            <a:r>
              <a:rPr lang="vi-VN" sz="2000">
                <a:latin typeface="Times New Roman" panose="02020603050405020304" pitchFamily="18" charset="0"/>
                <a:cs typeface="Times New Roman" panose="02020603050405020304" pitchFamily="18" charset="0"/>
              </a:rPr>
              <a:t>Trong môi trường Lisp này, biến và chức năng có thể được sửa đổi mà không cần biên dịch lại hoặc khởi động lại Emacs.</a:t>
            </a:r>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 </a:t>
            </a:r>
            <a:r>
              <a:rPr lang="vi-VN" sz="2000">
                <a:latin typeface="Times New Roman" panose="02020603050405020304" pitchFamily="18" charset="0"/>
                <a:cs typeface="Times New Roman" panose="02020603050405020304" pitchFamily="18" charset="0"/>
              </a:rPr>
              <a:t>Emacs hoạt động trên cấu trúc dữ liệu gọi là bộ đệm chứa văn bản với các thuộc tính bổ sung</a:t>
            </a:r>
            <a:r>
              <a:rPr lang="en-US" sz="2000">
                <a:latin typeface="Times New Roman" panose="02020603050405020304" pitchFamily="18" charset="0"/>
                <a:cs typeface="Times New Roman" panose="02020603050405020304" pitchFamily="18" charset="0"/>
              </a:rPr>
              <a:t>.</a:t>
            </a:r>
          </a:p>
          <a:p>
            <a:pPr algn="just"/>
            <a:r>
              <a:rPr lang="en-US" sz="2000">
                <a:latin typeface="Times New Roman" panose="02020603050405020304" pitchFamily="18" charset="0"/>
                <a:cs typeface="Times New Roman" panose="02020603050405020304" pitchFamily="18" charset="0"/>
              </a:rPr>
              <a:t>       + M</a:t>
            </a:r>
            <a:r>
              <a:rPr lang="vi-VN" sz="2000">
                <a:latin typeface="Times New Roman" panose="02020603050405020304" pitchFamily="18" charset="0"/>
                <a:cs typeface="Times New Roman" panose="02020603050405020304" pitchFamily="18" charset="0"/>
              </a:rPr>
              <a:t>ỗi bộ đệm duy trì của riêng nó điểm (vị trí con trỏ) và dấu (vị trí khác, phân định vị trí đã chọn khu vực cùng với điểm), tên của tệp nó là thăm viếng (nếu có) và tập hợp các hoạt động các chế độ</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kiểm soát hành vi của trình soạn thảo thông qua các biến</a:t>
            </a:r>
            <a:r>
              <a:rPr lang="en-US" sz="2000">
                <a:latin typeface="Times New Roman" panose="02020603050405020304" pitchFamily="18" charset="0"/>
                <a:cs typeface="Times New Roman" panose="02020603050405020304" pitchFamily="18" charset="0"/>
              </a:rPr>
              <a:t>.</a:t>
            </a:r>
          </a:p>
          <a:p>
            <a:pPr algn="just"/>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8                                                                                                                                                                                                                                                                  </a:t>
            </a:r>
            <a:r>
              <a:rPr lang="en-US">
                <a:solidFill>
                  <a:schemeClr val="bg1"/>
                </a:solidFill>
                <a:latin typeface="Times New Roman" panose="02020603050405020304" pitchFamily="18" charset="0"/>
                <a:cs typeface="Times New Roman" panose="02020603050405020304" pitchFamily="18" charset="0"/>
              </a:rPr>
              <a:t>8</a:t>
            </a:r>
          </a:p>
          <a:p>
            <a:pPr algn="just"/>
            <a:endParaRPr lang="en-US"/>
          </a:p>
        </p:txBody>
      </p:sp>
    </p:spTree>
    <p:extLst>
      <p:ext uri="{BB962C8B-B14F-4D97-AF65-F5344CB8AC3E}">
        <p14:creationId xmlns:p14="http://schemas.microsoft.com/office/powerpoint/2010/main" val="3712957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TotalTime>
  <Words>2029</Words>
  <Application>Microsoft Office PowerPoint</Application>
  <PresentationFormat>On-screen Show (16:9)</PresentationFormat>
  <Paragraphs>276</Paragraphs>
  <Slides>26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맑은 고딕</vt:lpstr>
      <vt:lpstr>Arial</vt:lpstr>
      <vt:lpstr>Calibri</vt:lpstr>
      <vt:lpstr>Times New Roman</vt:lpstr>
      <vt:lpstr>Office Theme</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Bùi Thị Ngọc Yến</cp:lastModifiedBy>
  <cp:revision>29</cp:revision>
  <dcterms:created xsi:type="dcterms:W3CDTF">2014-04-01T16:27:38Z</dcterms:created>
  <dcterms:modified xsi:type="dcterms:W3CDTF">2021-10-03T03:51:22Z</dcterms:modified>
</cp:coreProperties>
</file>